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2"/>
  </p:notesMasterIdLst>
  <p:sldIdLst>
    <p:sldId id="256" r:id="rId2"/>
    <p:sldId id="313" r:id="rId3"/>
    <p:sldId id="338" r:id="rId4"/>
    <p:sldId id="330" r:id="rId5"/>
    <p:sldId id="312" r:id="rId6"/>
    <p:sldId id="339" r:id="rId7"/>
    <p:sldId id="340" r:id="rId8"/>
    <p:sldId id="296" r:id="rId9"/>
    <p:sldId id="301" r:id="rId10"/>
    <p:sldId id="297" r:id="rId11"/>
    <p:sldId id="333" r:id="rId12"/>
    <p:sldId id="334" r:id="rId13"/>
    <p:sldId id="335" r:id="rId14"/>
    <p:sldId id="336" r:id="rId15"/>
    <p:sldId id="314" r:id="rId16"/>
    <p:sldId id="327" r:id="rId17"/>
    <p:sldId id="343" r:id="rId18"/>
    <p:sldId id="347" r:id="rId19"/>
    <p:sldId id="348" r:id="rId20"/>
    <p:sldId id="349" r:id="rId21"/>
    <p:sldId id="350" r:id="rId22"/>
    <p:sldId id="351" r:id="rId23"/>
    <p:sldId id="352" r:id="rId24"/>
    <p:sldId id="353" r:id="rId25"/>
    <p:sldId id="344" r:id="rId26"/>
    <p:sldId id="326" r:id="rId27"/>
    <p:sldId id="346" r:id="rId28"/>
    <p:sldId id="354" r:id="rId29"/>
    <p:sldId id="322" r:id="rId30"/>
    <p:sldId id="289" r:id="rId31"/>
    <p:sldId id="288" r:id="rId32"/>
    <p:sldId id="324" r:id="rId33"/>
    <p:sldId id="325" r:id="rId34"/>
    <p:sldId id="321" r:id="rId35"/>
    <p:sldId id="279" r:id="rId36"/>
    <p:sldId id="328" r:id="rId37"/>
    <p:sldId id="280" r:id="rId38"/>
    <p:sldId id="275" r:id="rId39"/>
    <p:sldId id="329" r:id="rId40"/>
    <p:sldId id="287" r:id="rId4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63" autoAdjust="0"/>
    <p:restoredTop sz="94660"/>
  </p:normalViewPr>
  <p:slideViewPr>
    <p:cSldViewPr>
      <p:cViewPr varScale="1">
        <p:scale>
          <a:sx n="70" d="100"/>
          <a:sy n="70" d="100"/>
        </p:scale>
        <p:origin x="1392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5083FD1-1F7C-4AB5-9350-9B3BAEFD23B6}" type="doc">
      <dgm:prSet loTypeId="urn:microsoft.com/office/officeart/2005/8/layout/chevron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CA"/>
        </a:p>
      </dgm:t>
    </dgm:pt>
    <dgm:pt modelId="{16E5D8AD-B5BC-4CA6-9B80-51B63047E0E0}">
      <dgm:prSet phldrT="[Text]"/>
      <dgm:spPr/>
      <dgm:t>
        <a:bodyPr/>
        <a:lstStyle/>
        <a:p>
          <a:r>
            <a:rPr lang="en-CA" dirty="0" smtClean="0"/>
            <a:t>At-risk</a:t>
          </a:r>
          <a:endParaRPr lang="en-CA" dirty="0"/>
        </a:p>
      </dgm:t>
    </dgm:pt>
    <dgm:pt modelId="{F6F1D42D-94C5-4FB9-AB8F-C0B760BCB9DA}" type="parTrans" cxnId="{D7A6F446-0D1C-4735-A957-990ACCD80876}">
      <dgm:prSet/>
      <dgm:spPr/>
      <dgm:t>
        <a:bodyPr/>
        <a:lstStyle/>
        <a:p>
          <a:endParaRPr lang="en-CA"/>
        </a:p>
      </dgm:t>
    </dgm:pt>
    <dgm:pt modelId="{26AF3DEB-150A-4C84-8F8B-C792C3B9446D}" type="sibTrans" cxnId="{D7A6F446-0D1C-4735-A957-990ACCD80876}">
      <dgm:prSet/>
      <dgm:spPr/>
      <dgm:t>
        <a:bodyPr/>
        <a:lstStyle/>
        <a:p>
          <a:endParaRPr lang="en-CA"/>
        </a:p>
      </dgm:t>
    </dgm:pt>
    <dgm:pt modelId="{B63863C6-36B0-4167-A7D3-916FE9A03B60}">
      <dgm:prSet phldrT="[Text]" custT="1"/>
      <dgm:spPr/>
      <dgm:t>
        <a:bodyPr/>
        <a:lstStyle/>
        <a:p>
          <a:r>
            <a:rPr lang="en-CA" sz="1600" dirty="0" smtClean="0"/>
            <a:t>No crime committed</a:t>
          </a:r>
          <a:endParaRPr lang="en-CA" sz="1600" dirty="0"/>
        </a:p>
      </dgm:t>
    </dgm:pt>
    <dgm:pt modelId="{BBAC24EC-1835-469E-AA1B-6DC5FED8CDBE}" type="parTrans" cxnId="{A8B5E37D-36FF-435A-9722-DBCA7CC5CD0E}">
      <dgm:prSet/>
      <dgm:spPr/>
      <dgm:t>
        <a:bodyPr/>
        <a:lstStyle/>
        <a:p>
          <a:endParaRPr lang="en-CA"/>
        </a:p>
      </dgm:t>
    </dgm:pt>
    <dgm:pt modelId="{2F052521-BEB3-46AD-94F8-E22DD6DC3049}" type="sibTrans" cxnId="{A8B5E37D-36FF-435A-9722-DBCA7CC5CD0E}">
      <dgm:prSet/>
      <dgm:spPr/>
      <dgm:t>
        <a:bodyPr/>
        <a:lstStyle/>
        <a:p>
          <a:endParaRPr lang="en-CA"/>
        </a:p>
      </dgm:t>
    </dgm:pt>
    <dgm:pt modelId="{DD411CC1-7892-4D81-8F27-46F78FB5EEF4}">
      <dgm:prSet phldrT="[Text]"/>
      <dgm:spPr/>
      <dgm:t>
        <a:bodyPr/>
        <a:lstStyle/>
        <a:p>
          <a:r>
            <a:rPr lang="en-CA" dirty="0" smtClean="0"/>
            <a:t>In difficulty </a:t>
          </a:r>
          <a:endParaRPr lang="en-CA" dirty="0"/>
        </a:p>
      </dgm:t>
    </dgm:pt>
    <dgm:pt modelId="{A7E52A2F-7F80-443A-8D15-8FACF94A9C0C}" type="parTrans" cxnId="{5F5F91C6-27E0-4627-A716-7BB54552BBA7}">
      <dgm:prSet/>
      <dgm:spPr/>
      <dgm:t>
        <a:bodyPr/>
        <a:lstStyle/>
        <a:p>
          <a:endParaRPr lang="en-CA"/>
        </a:p>
      </dgm:t>
    </dgm:pt>
    <dgm:pt modelId="{93C167A0-D9AC-4445-936A-63816CC0E391}" type="sibTrans" cxnId="{5F5F91C6-27E0-4627-A716-7BB54552BBA7}">
      <dgm:prSet/>
      <dgm:spPr/>
      <dgm:t>
        <a:bodyPr/>
        <a:lstStyle/>
        <a:p>
          <a:endParaRPr lang="en-CA"/>
        </a:p>
      </dgm:t>
    </dgm:pt>
    <dgm:pt modelId="{5D5F551D-1A29-42E0-B0F3-C412EAE61C20}">
      <dgm:prSet phldrT="[Text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CA" sz="1600" dirty="0" smtClean="0">
              <a:solidFill>
                <a:schemeClr val="tx1"/>
              </a:solidFill>
              <a:effectLst/>
            </a:rPr>
            <a:t>Crime has already been committed, have behavioural problems</a:t>
          </a:r>
          <a:endParaRPr lang="en-CA" sz="1600" dirty="0">
            <a:solidFill>
              <a:schemeClr val="tx1"/>
            </a:solidFill>
          </a:endParaRPr>
        </a:p>
      </dgm:t>
    </dgm:pt>
    <dgm:pt modelId="{89C8AD2A-AE64-465A-9744-8780A3D21F3E}" type="parTrans" cxnId="{1EA80C06-C4DA-4188-B478-A1429801510B}">
      <dgm:prSet/>
      <dgm:spPr/>
      <dgm:t>
        <a:bodyPr/>
        <a:lstStyle/>
        <a:p>
          <a:endParaRPr lang="en-CA"/>
        </a:p>
      </dgm:t>
    </dgm:pt>
    <dgm:pt modelId="{8A5365BE-D534-47D4-B3F0-4469CA1E2608}" type="sibTrans" cxnId="{1EA80C06-C4DA-4188-B478-A1429801510B}">
      <dgm:prSet/>
      <dgm:spPr/>
      <dgm:t>
        <a:bodyPr/>
        <a:lstStyle/>
        <a:p>
          <a:endParaRPr lang="en-CA"/>
        </a:p>
      </dgm:t>
    </dgm:pt>
    <dgm:pt modelId="{1E97F1A2-3BE1-4754-81D8-BE61A2F7C963}">
      <dgm:prSet phldrT="[Text]"/>
      <dgm:spPr/>
      <dgm:t>
        <a:bodyPr/>
        <a:lstStyle/>
        <a:p>
          <a:r>
            <a:rPr lang="en-CA" dirty="0" smtClean="0"/>
            <a:t>Gaining stability </a:t>
          </a:r>
          <a:endParaRPr lang="en-CA" dirty="0"/>
        </a:p>
      </dgm:t>
    </dgm:pt>
    <dgm:pt modelId="{B73A9185-006E-4335-8F64-9D5CF6991D06}" type="parTrans" cxnId="{A2CB0B7C-097E-4285-B497-9B685166524F}">
      <dgm:prSet/>
      <dgm:spPr/>
      <dgm:t>
        <a:bodyPr/>
        <a:lstStyle/>
        <a:p>
          <a:endParaRPr lang="en-CA"/>
        </a:p>
      </dgm:t>
    </dgm:pt>
    <dgm:pt modelId="{727B4F93-5B52-4DF8-AFCF-FFF0A153C2C7}" type="sibTrans" cxnId="{A2CB0B7C-097E-4285-B497-9B685166524F}">
      <dgm:prSet/>
      <dgm:spPr/>
      <dgm:t>
        <a:bodyPr/>
        <a:lstStyle/>
        <a:p>
          <a:endParaRPr lang="en-CA"/>
        </a:p>
      </dgm:t>
    </dgm:pt>
    <dgm:pt modelId="{3240A6E6-6F54-43E8-A0AC-0D6FF639865C}">
      <dgm:prSet phldrT="[Text]" custT="1"/>
      <dgm:spPr/>
      <dgm:t>
        <a:bodyPr/>
        <a:lstStyle/>
        <a:p>
          <a:r>
            <a:rPr lang="en-CA" sz="1800" dirty="0" smtClean="0"/>
            <a:t>Crime committed in past</a:t>
          </a:r>
          <a:endParaRPr lang="en-CA" sz="1800" dirty="0"/>
        </a:p>
      </dgm:t>
    </dgm:pt>
    <dgm:pt modelId="{47FAC892-92C1-4D85-893B-98351B0401FB}" type="parTrans" cxnId="{7CEB0894-B4CC-4243-9AD7-D22F2A91691A}">
      <dgm:prSet/>
      <dgm:spPr/>
      <dgm:t>
        <a:bodyPr/>
        <a:lstStyle/>
        <a:p>
          <a:endParaRPr lang="en-CA"/>
        </a:p>
      </dgm:t>
    </dgm:pt>
    <dgm:pt modelId="{3D6DAFE2-2EBF-4908-9B38-554616904E0A}" type="sibTrans" cxnId="{7CEB0894-B4CC-4243-9AD7-D22F2A91691A}">
      <dgm:prSet/>
      <dgm:spPr/>
      <dgm:t>
        <a:bodyPr/>
        <a:lstStyle/>
        <a:p>
          <a:endParaRPr lang="en-CA"/>
        </a:p>
      </dgm:t>
    </dgm:pt>
    <dgm:pt modelId="{9FCFF3B4-A321-45DF-AD17-B4B414438EC2}">
      <dgm:prSet phldrT="[Text]" custT="1"/>
      <dgm:spPr/>
      <dgm:t>
        <a:bodyPr/>
        <a:lstStyle/>
        <a:p>
          <a:r>
            <a:rPr lang="en-CA" sz="1600" dirty="0" smtClean="0"/>
            <a:t>At-risk family life, lifestyle</a:t>
          </a:r>
          <a:endParaRPr lang="en-CA" sz="1600" dirty="0"/>
        </a:p>
      </dgm:t>
    </dgm:pt>
    <dgm:pt modelId="{538CA97B-60BF-4D5F-B3BB-B7EC828744DA}" type="parTrans" cxnId="{5F068E83-4448-4272-9F0C-AD8A86B3390E}">
      <dgm:prSet/>
      <dgm:spPr/>
      <dgm:t>
        <a:bodyPr/>
        <a:lstStyle/>
        <a:p>
          <a:endParaRPr lang="en-CA"/>
        </a:p>
      </dgm:t>
    </dgm:pt>
    <dgm:pt modelId="{B122C86D-179B-4855-AD89-14FFDE7B0B64}" type="sibTrans" cxnId="{5F068E83-4448-4272-9F0C-AD8A86B3390E}">
      <dgm:prSet/>
      <dgm:spPr/>
      <dgm:t>
        <a:bodyPr/>
        <a:lstStyle/>
        <a:p>
          <a:endParaRPr lang="en-CA"/>
        </a:p>
      </dgm:t>
    </dgm:pt>
    <dgm:pt modelId="{DD366D13-C53E-431B-BC38-61DF5AB257F3}">
      <dgm:prSet phldrT="[Text]" custT="1"/>
      <dgm:spPr/>
      <dgm:t>
        <a:bodyPr/>
        <a:lstStyle/>
        <a:p>
          <a:r>
            <a:rPr lang="en-CA" sz="1600" dirty="0" smtClean="0"/>
            <a:t>Prevent from committing a crime or prevent from continuing to get into trouble</a:t>
          </a:r>
          <a:endParaRPr lang="en-CA" sz="1600" dirty="0"/>
        </a:p>
      </dgm:t>
    </dgm:pt>
    <dgm:pt modelId="{C0C84670-BA8B-45C8-93B0-DE07AD645A7C}" type="parTrans" cxnId="{03E6A415-326F-4458-BCDD-D2979C3CA5D1}">
      <dgm:prSet/>
      <dgm:spPr/>
      <dgm:t>
        <a:bodyPr/>
        <a:lstStyle/>
        <a:p>
          <a:endParaRPr lang="en-CA"/>
        </a:p>
      </dgm:t>
    </dgm:pt>
    <dgm:pt modelId="{322BDD7E-FFF3-48CD-AB6A-3B4CFF7A582D}" type="sibTrans" cxnId="{03E6A415-326F-4458-BCDD-D2979C3CA5D1}">
      <dgm:prSet/>
      <dgm:spPr/>
      <dgm:t>
        <a:bodyPr/>
        <a:lstStyle/>
        <a:p>
          <a:endParaRPr lang="en-CA"/>
        </a:p>
      </dgm:t>
    </dgm:pt>
    <dgm:pt modelId="{01476169-98F2-4F55-8919-88E576B2E6BA}">
      <dgm:prSet phldrT="[Text]" custT="1"/>
      <dgm:spPr/>
      <dgm:t>
        <a:bodyPr/>
        <a:lstStyle/>
        <a:p>
          <a:r>
            <a:rPr lang="en-CA" sz="1600" dirty="0" smtClean="0"/>
            <a:t>Showing behavioural problems</a:t>
          </a:r>
          <a:endParaRPr lang="en-CA" sz="1600" dirty="0"/>
        </a:p>
      </dgm:t>
    </dgm:pt>
    <dgm:pt modelId="{F8DA21E7-AF50-4FCB-A190-B021FE4DD4DF}" type="parTrans" cxnId="{63773A54-B2B3-480C-A5C1-5F87B6F48D66}">
      <dgm:prSet/>
      <dgm:spPr/>
      <dgm:t>
        <a:bodyPr/>
        <a:lstStyle/>
        <a:p>
          <a:endParaRPr lang="en-CA"/>
        </a:p>
      </dgm:t>
    </dgm:pt>
    <dgm:pt modelId="{DB00DF26-ADC8-4799-B2F0-B86575D28800}" type="sibTrans" cxnId="{63773A54-B2B3-480C-A5C1-5F87B6F48D66}">
      <dgm:prSet/>
      <dgm:spPr/>
      <dgm:t>
        <a:bodyPr/>
        <a:lstStyle/>
        <a:p>
          <a:endParaRPr lang="en-CA"/>
        </a:p>
      </dgm:t>
    </dgm:pt>
    <dgm:pt modelId="{8208B8DF-736D-41EC-BF4C-F3ED44C653C4}">
      <dgm:prSet phldrT="[Text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CA" sz="1600" dirty="0" smtClean="0">
              <a:solidFill>
                <a:schemeClr val="tx1"/>
              </a:solidFill>
              <a:effectLst/>
            </a:rPr>
            <a:t>Could be at risk of reoffending, and or at risk of victimization</a:t>
          </a:r>
          <a:endParaRPr lang="en-CA" sz="1600" dirty="0">
            <a:solidFill>
              <a:schemeClr val="tx1"/>
            </a:solidFill>
          </a:endParaRPr>
        </a:p>
      </dgm:t>
    </dgm:pt>
    <dgm:pt modelId="{230777A4-928B-492B-87F2-48EDC4D65B78}" type="parTrans" cxnId="{C19F1523-6FE4-4963-BBD3-15A14116843A}">
      <dgm:prSet/>
      <dgm:spPr/>
      <dgm:t>
        <a:bodyPr/>
        <a:lstStyle/>
        <a:p>
          <a:endParaRPr lang="en-CA"/>
        </a:p>
      </dgm:t>
    </dgm:pt>
    <dgm:pt modelId="{F24C402F-F40F-43AF-8BBE-B4BF53CB4CC4}" type="sibTrans" cxnId="{C19F1523-6FE4-4963-BBD3-15A14116843A}">
      <dgm:prSet/>
      <dgm:spPr/>
      <dgm:t>
        <a:bodyPr/>
        <a:lstStyle/>
        <a:p>
          <a:endParaRPr lang="en-CA"/>
        </a:p>
      </dgm:t>
    </dgm:pt>
    <dgm:pt modelId="{7FB2132E-1430-4DF4-B99D-12200B912A83}">
      <dgm:prSet phldrT="[Text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CA" sz="1600" b="0" i="0" dirty="0" smtClean="0">
              <a:solidFill>
                <a:schemeClr val="tx1"/>
              </a:solidFill>
            </a:rPr>
            <a:t>During sentencing: Identify opportunities for alternative measures, diversion programs</a:t>
          </a:r>
          <a:endParaRPr lang="en-CA" sz="1600" dirty="0">
            <a:solidFill>
              <a:schemeClr val="tx1"/>
            </a:solidFill>
          </a:endParaRPr>
        </a:p>
      </dgm:t>
    </dgm:pt>
    <dgm:pt modelId="{2FB7EB24-35F7-4F32-AB42-39B6389E5AD4}" type="parTrans" cxnId="{D80FC51D-9904-4FA0-8A2E-2FCBA5A98D0A}">
      <dgm:prSet/>
      <dgm:spPr/>
      <dgm:t>
        <a:bodyPr/>
        <a:lstStyle/>
        <a:p>
          <a:endParaRPr lang="en-CA"/>
        </a:p>
      </dgm:t>
    </dgm:pt>
    <dgm:pt modelId="{81C36755-0358-4C8D-A58F-A39C44933670}" type="sibTrans" cxnId="{D80FC51D-9904-4FA0-8A2E-2FCBA5A98D0A}">
      <dgm:prSet/>
      <dgm:spPr/>
      <dgm:t>
        <a:bodyPr/>
        <a:lstStyle/>
        <a:p>
          <a:endParaRPr lang="en-CA"/>
        </a:p>
      </dgm:t>
    </dgm:pt>
    <dgm:pt modelId="{D3D4CFDD-B4CF-4B7B-B867-2FBA6DF3C1D4}">
      <dgm:prSet custT="1"/>
      <dgm:spPr/>
      <dgm:t>
        <a:bodyPr/>
        <a:lstStyle/>
        <a:p>
          <a:r>
            <a:rPr lang="en-CA" sz="1600" dirty="0" smtClean="0">
              <a:solidFill>
                <a:schemeClr val="tx1"/>
              </a:solidFill>
            </a:rPr>
            <a:t>Prevent from committing another crime before, during or after sentencing</a:t>
          </a:r>
          <a:endParaRPr lang="en-CA" sz="1600" dirty="0">
            <a:solidFill>
              <a:schemeClr val="tx1"/>
            </a:solidFill>
          </a:endParaRPr>
        </a:p>
      </dgm:t>
    </dgm:pt>
    <dgm:pt modelId="{BCB2FB9F-EB5A-4D1A-8F38-B55C9A39221D}" type="parTrans" cxnId="{8BA1EBD9-EE2B-46AA-9AA9-721D7F335129}">
      <dgm:prSet/>
      <dgm:spPr/>
      <dgm:t>
        <a:bodyPr/>
        <a:lstStyle/>
        <a:p>
          <a:endParaRPr lang="en-CA"/>
        </a:p>
      </dgm:t>
    </dgm:pt>
    <dgm:pt modelId="{2A2B5FC7-BFD6-40C9-A6F7-4E2D1B4AD4AE}" type="sibTrans" cxnId="{8BA1EBD9-EE2B-46AA-9AA9-721D7F335129}">
      <dgm:prSet/>
      <dgm:spPr/>
      <dgm:t>
        <a:bodyPr/>
        <a:lstStyle/>
        <a:p>
          <a:endParaRPr lang="en-CA"/>
        </a:p>
      </dgm:t>
    </dgm:pt>
    <dgm:pt modelId="{A2EA921E-8FF0-4C4E-A62E-929BEF49B5E9}">
      <dgm:prSet phldrT="[Text]" custT="1"/>
      <dgm:spPr/>
      <dgm:t>
        <a:bodyPr/>
        <a:lstStyle/>
        <a:p>
          <a:r>
            <a:rPr lang="en-CA" sz="1800" dirty="0" smtClean="0">
              <a:effectLst/>
            </a:rPr>
            <a:t>Need for support (social, professional, economic, etc.) or they could reoffend</a:t>
          </a:r>
          <a:endParaRPr lang="en-CA" sz="1800" dirty="0"/>
        </a:p>
      </dgm:t>
    </dgm:pt>
    <dgm:pt modelId="{507BD0A1-44E9-4020-A467-F725AE7CB359}" type="parTrans" cxnId="{1423B82C-B38A-457F-B551-E5CC8ED68BEB}">
      <dgm:prSet/>
      <dgm:spPr/>
      <dgm:t>
        <a:bodyPr/>
        <a:lstStyle/>
        <a:p>
          <a:endParaRPr lang="en-CA"/>
        </a:p>
      </dgm:t>
    </dgm:pt>
    <dgm:pt modelId="{8140D2ED-F3BE-4ACA-AE0A-1584362D68EB}" type="sibTrans" cxnId="{1423B82C-B38A-457F-B551-E5CC8ED68BEB}">
      <dgm:prSet/>
      <dgm:spPr/>
      <dgm:t>
        <a:bodyPr/>
        <a:lstStyle/>
        <a:p>
          <a:endParaRPr lang="en-CA"/>
        </a:p>
      </dgm:t>
    </dgm:pt>
    <dgm:pt modelId="{6C121E20-BB4F-4D9A-BBBA-D580A5B87E73}">
      <dgm:prSet phldrT="[Text]" custT="1"/>
      <dgm:spPr/>
      <dgm:t>
        <a:bodyPr/>
        <a:lstStyle/>
        <a:p>
          <a:r>
            <a:rPr lang="en-CA" sz="1800" dirty="0" smtClean="0">
              <a:solidFill>
                <a:schemeClr val="tx1"/>
              </a:solidFill>
            </a:rPr>
            <a:t>Rehabilitation, reinsertion</a:t>
          </a:r>
          <a:endParaRPr lang="en-CA" sz="1800" dirty="0"/>
        </a:p>
      </dgm:t>
    </dgm:pt>
    <dgm:pt modelId="{C52B5023-0EEB-408C-B2D1-57EB2829850D}" type="parTrans" cxnId="{02A3A673-A976-4474-9D39-ABBC15E8E795}">
      <dgm:prSet/>
      <dgm:spPr/>
      <dgm:t>
        <a:bodyPr/>
        <a:lstStyle/>
        <a:p>
          <a:endParaRPr lang="en-CA"/>
        </a:p>
      </dgm:t>
    </dgm:pt>
    <dgm:pt modelId="{111CE0B9-50BE-4403-9EAD-45329FAF7D30}" type="sibTrans" cxnId="{02A3A673-A976-4474-9D39-ABBC15E8E795}">
      <dgm:prSet/>
      <dgm:spPr/>
      <dgm:t>
        <a:bodyPr/>
        <a:lstStyle/>
        <a:p>
          <a:endParaRPr lang="en-CA"/>
        </a:p>
      </dgm:t>
    </dgm:pt>
    <dgm:pt modelId="{2AB3F9BA-BBDE-4FE8-88FD-BA4D1B6EE43C}">
      <dgm:prSet custT="1"/>
      <dgm:spPr/>
      <dgm:t>
        <a:bodyPr/>
        <a:lstStyle/>
        <a:p>
          <a:r>
            <a:rPr lang="en-CA" sz="1600" dirty="0" smtClean="0">
              <a:solidFill>
                <a:schemeClr val="tx1"/>
              </a:solidFill>
            </a:rPr>
            <a:t>Rehabilitation, reinsertion</a:t>
          </a:r>
          <a:endParaRPr lang="en-CA" sz="1600" dirty="0">
            <a:solidFill>
              <a:schemeClr val="tx1"/>
            </a:solidFill>
          </a:endParaRPr>
        </a:p>
      </dgm:t>
    </dgm:pt>
    <dgm:pt modelId="{C5246352-C0CA-4BC7-9201-05B9176E4682}" type="parTrans" cxnId="{08EB46B5-3A22-431A-BC5F-404ADAB139A0}">
      <dgm:prSet/>
      <dgm:spPr/>
      <dgm:t>
        <a:bodyPr/>
        <a:lstStyle/>
        <a:p>
          <a:endParaRPr lang="en-CA"/>
        </a:p>
      </dgm:t>
    </dgm:pt>
    <dgm:pt modelId="{BD133B5C-393A-48E6-9BE6-97B7931A0414}" type="sibTrans" cxnId="{08EB46B5-3A22-431A-BC5F-404ADAB139A0}">
      <dgm:prSet/>
      <dgm:spPr/>
      <dgm:t>
        <a:bodyPr/>
        <a:lstStyle/>
        <a:p>
          <a:endParaRPr lang="en-CA"/>
        </a:p>
      </dgm:t>
    </dgm:pt>
    <dgm:pt modelId="{0AE91D0E-A9A6-4B41-A07B-56179C98F3D8}" type="pres">
      <dgm:prSet presAssocID="{35083FD1-1F7C-4AB5-9350-9B3BAEFD23B6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CA"/>
        </a:p>
      </dgm:t>
    </dgm:pt>
    <dgm:pt modelId="{50F8FAB9-F56A-41D0-AC5F-3881BCA44CA7}" type="pres">
      <dgm:prSet presAssocID="{16E5D8AD-B5BC-4CA6-9B80-51B63047E0E0}" presName="composite" presStyleCnt="0"/>
      <dgm:spPr/>
    </dgm:pt>
    <dgm:pt modelId="{20C2AE27-A5C8-4512-84C9-90CF011BD487}" type="pres">
      <dgm:prSet presAssocID="{16E5D8AD-B5BC-4CA6-9B80-51B63047E0E0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3D6470F1-744F-4AAF-B986-5DC8E4B78366}" type="pres">
      <dgm:prSet presAssocID="{16E5D8AD-B5BC-4CA6-9B80-51B63047E0E0}" presName="descendantText" presStyleLbl="alignAcc1" presStyleIdx="0" presStyleCnt="3" custLinFactNeighborX="3470" custLinFactNeighborY="-6450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710460F3-75E9-41C1-BB32-E286E0587314}" type="pres">
      <dgm:prSet presAssocID="{26AF3DEB-150A-4C84-8F8B-C792C3B9446D}" presName="sp" presStyleCnt="0"/>
      <dgm:spPr/>
    </dgm:pt>
    <dgm:pt modelId="{A92771BB-DD05-441F-8A21-CD2AEE99013A}" type="pres">
      <dgm:prSet presAssocID="{DD411CC1-7892-4D81-8F27-46F78FB5EEF4}" presName="composite" presStyleCnt="0"/>
      <dgm:spPr/>
    </dgm:pt>
    <dgm:pt modelId="{303A8D75-2790-43FA-940D-8A6EC4175325}" type="pres">
      <dgm:prSet presAssocID="{DD411CC1-7892-4D81-8F27-46F78FB5EEF4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D77A041A-154E-475F-87E2-427A2EAC82F9}" type="pres">
      <dgm:prSet presAssocID="{DD411CC1-7892-4D81-8F27-46F78FB5EEF4}" presName="descendantText" presStyleLbl="alignAcc1" presStyleIdx="1" presStyleCnt="3" custScaleY="129930" custLinFactNeighborX="118" custLinFactNeighborY="-2837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D44D0CC1-26B1-4FB0-A9B5-EB34BCB7880F}" type="pres">
      <dgm:prSet presAssocID="{93C167A0-D9AC-4445-936A-63816CC0E391}" presName="sp" presStyleCnt="0"/>
      <dgm:spPr/>
    </dgm:pt>
    <dgm:pt modelId="{E4B30938-7DC1-4F0E-856E-8900807E9708}" type="pres">
      <dgm:prSet presAssocID="{1E97F1A2-3BE1-4754-81D8-BE61A2F7C963}" presName="composite" presStyleCnt="0"/>
      <dgm:spPr/>
    </dgm:pt>
    <dgm:pt modelId="{C2515379-DA87-4CCE-BBEB-CE8F960C5A2F}" type="pres">
      <dgm:prSet presAssocID="{1E97F1A2-3BE1-4754-81D8-BE61A2F7C963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6BD2FB67-6678-4AD5-A14D-211E492AAE6C}" type="pres">
      <dgm:prSet presAssocID="{1E97F1A2-3BE1-4754-81D8-BE61A2F7C963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</dgm:ptLst>
  <dgm:cxnLst>
    <dgm:cxn modelId="{EB349B4D-7713-4DED-8754-7A2662DBCDF9}" type="presOf" srcId="{A2EA921E-8FF0-4C4E-A62E-929BEF49B5E9}" destId="{6BD2FB67-6678-4AD5-A14D-211E492AAE6C}" srcOrd="0" destOrd="1" presId="urn:microsoft.com/office/officeart/2005/8/layout/chevron2"/>
    <dgm:cxn modelId="{A8B5E37D-36FF-435A-9722-DBCA7CC5CD0E}" srcId="{16E5D8AD-B5BC-4CA6-9B80-51B63047E0E0}" destId="{B63863C6-36B0-4167-A7D3-916FE9A03B60}" srcOrd="0" destOrd="0" parTransId="{BBAC24EC-1835-469E-AA1B-6DC5FED8CDBE}" sibTransId="{2F052521-BEB3-46AD-94F8-E22DD6DC3049}"/>
    <dgm:cxn modelId="{7CEB0894-B4CC-4243-9AD7-D22F2A91691A}" srcId="{1E97F1A2-3BE1-4754-81D8-BE61A2F7C963}" destId="{3240A6E6-6F54-43E8-A0AC-0D6FF639865C}" srcOrd="0" destOrd="0" parTransId="{47FAC892-92C1-4D85-893B-98351B0401FB}" sibTransId="{3D6DAFE2-2EBF-4908-9B38-554616904E0A}"/>
    <dgm:cxn modelId="{63773A54-B2B3-480C-A5C1-5F87B6F48D66}" srcId="{16E5D8AD-B5BC-4CA6-9B80-51B63047E0E0}" destId="{01476169-98F2-4F55-8919-88E576B2E6BA}" srcOrd="1" destOrd="0" parTransId="{F8DA21E7-AF50-4FCB-A190-B021FE4DD4DF}" sibTransId="{DB00DF26-ADC8-4799-B2F0-B86575D28800}"/>
    <dgm:cxn modelId="{5F5F91C6-27E0-4627-A716-7BB54552BBA7}" srcId="{35083FD1-1F7C-4AB5-9350-9B3BAEFD23B6}" destId="{DD411CC1-7892-4D81-8F27-46F78FB5EEF4}" srcOrd="1" destOrd="0" parTransId="{A7E52A2F-7F80-443A-8D15-8FACF94A9C0C}" sibTransId="{93C167A0-D9AC-4445-936A-63816CC0E391}"/>
    <dgm:cxn modelId="{76603195-E767-40E2-A667-5E13FF58C4F2}" type="presOf" srcId="{DD366D13-C53E-431B-BC38-61DF5AB257F3}" destId="{3D6470F1-744F-4AAF-B986-5DC8E4B78366}" srcOrd="0" destOrd="3" presId="urn:microsoft.com/office/officeart/2005/8/layout/chevron2"/>
    <dgm:cxn modelId="{6985C8C2-57D8-46CC-9955-45893250504C}" type="presOf" srcId="{1E97F1A2-3BE1-4754-81D8-BE61A2F7C963}" destId="{C2515379-DA87-4CCE-BBEB-CE8F960C5A2F}" srcOrd="0" destOrd="0" presId="urn:microsoft.com/office/officeart/2005/8/layout/chevron2"/>
    <dgm:cxn modelId="{26E62288-43D8-4343-A877-E8E898B89703}" type="presOf" srcId="{5D5F551D-1A29-42E0-B0F3-C412EAE61C20}" destId="{D77A041A-154E-475F-87E2-427A2EAC82F9}" srcOrd="0" destOrd="0" presId="urn:microsoft.com/office/officeart/2005/8/layout/chevron2"/>
    <dgm:cxn modelId="{7C55C16B-2A60-4A60-84B6-C213CF4629ED}" type="presOf" srcId="{01476169-98F2-4F55-8919-88E576B2E6BA}" destId="{3D6470F1-744F-4AAF-B986-5DC8E4B78366}" srcOrd="0" destOrd="1" presId="urn:microsoft.com/office/officeart/2005/8/layout/chevron2"/>
    <dgm:cxn modelId="{A2CB0B7C-097E-4285-B497-9B685166524F}" srcId="{35083FD1-1F7C-4AB5-9350-9B3BAEFD23B6}" destId="{1E97F1A2-3BE1-4754-81D8-BE61A2F7C963}" srcOrd="2" destOrd="0" parTransId="{B73A9185-006E-4335-8F64-9D5CF6991D06}" sibTransId="{727B4F93-5B52-4DF8-AFCF-FFF0A153C2C7}"/>
    <dgm:cxn modelId="{CD7F83E0-8993-4E49-91EA-DF51BC7AFB19}" type="presOf" srcId="{8208B8DF-736D-41EC-BF4C-F3ED44C653C4}" destId="{D77A041A-154E-475F-87E2-427A2EAC82F9}" srcOrd="0" destOrd="1" presId="urn:microsoft.com/office/officeart/2005/8/layout/chevron2"/>
    <dgm:cxn modelId="{E66659EA-5D96-479D-BE03-943D4D297455}" type="presOf" srcId="{16E5D8AD-B5BC-4CA6-9B80-51B63047E0E0}" destId="{20C2AE27-A5C8-4512-84C9-90CF011BD487}" srcOrd="0" destOrd="0" presId="urn:microsoft.com/office/officeart/2005/8/layout/chevron2"/>
    <dgm:cxn modelId="{08EB46B5-3A22-431A-BC5F-404ADAB139A0}" srcId="{DD411CC1-7892-4D81-8F27-46F78FB5EEF4}" destId="{2AB3F9BA-BBDE-4FE8-88FD-BA4D1B6EE43C}" srcOrd="4" destOrd="0" parTransId="{C5246352-C0CA-4BC7-9201-05B9176E4682}" sibTransId="{BD133B5C-393A-48E6-9BE6-97B7931A0414}"/>
    <dgm:cxn modelId="{D7A6F446-0D1C-4735-A957-990ACCD80876}" srcId="{35083FD1-1F7C-4AB5-9350-9B3BAEFD23B6}" destId="{16E5D8AD-B5BC-4CA6-9B80-51B63047E0E0}" srcOrd="0" destOrd="0" parTransId="{F6F1D42D-94C5-4FB9-AB8F-C0B760BCB9DA}" sibTransId="{26AF3DEB-150A-4C84-8F8B-C792C3B9446D}"/>
    <dgm:cxn modelId="{E1DE9098-2F04-42E3-8A3A-016F8F19670B}" type="presOf" srcId="{7FB2132E-1430-4DF4-B99D-12200B912A83}" destId="{D77A041A-154E-475F-87E2-427A2EAC82F9}" srcOrd="0" destOrd="2" presId="urn:microsoft.com/office/officeart/2005/8/layout/chevron2"/>
    <dgm:cxn modelId="{C4697933-2516-46C8-ACF3-3802F10BD81E}" type="presOf" srcId="{3240A6E6-6F54-43E8-A0AC-0D6FF639865C}" destId="{6BD2FB67-6678-4AD5-A14D-211E492AAE6C}" srcOrd="0" destOrd="0" presId="urn:microsoft.com/office/officeart/2005/8/layout/chevron2"/>
    <dgm:cxn modelId="{C19F1523-6FE4-4963-BBD3-15A14116843A}" srcId="{DD411CC1-7892-4D81-8F27-46F78FB5EEF4}" destId="{8208B8DF-736D-41EC-BF4C-F3ED44C653C4}" srcOrd="1" destOrd="0" parTransId="{230777A4-928B-492B-87F2-48EDC4D65B78}" sibTransId="{F24C402F-F40F-43AF-8BBE-B4BF53CB4CC4}"/>
    <dgm:cxn modelId="{EF3FE007-AAFC-4075-AF94-82F30718438A}" type="presOf" srcId="{35083FD1-1F7C-4AB5-9350-9B3BAEFD23B6}" destId="{0AE91D0E-A9A6-4B41-A07B-56179C98F3D8}" srcOrd="0" destOrd="0" presId="urn:microsoft.com/office/officeart/2005/8/layout/chevron2"/>
    <dgm:cxn modelId="{02A3A673-A976-4474-9D39-ABBC15E8E795}" srcId="{1E97F1A2-3BE1-4754-81D8-BE61A2F7C963}" destId="{6C121E20-BB4F-4D9A-BBBA-D580A5B87E73}" srcOrd="2" destOrd="0" parTransId="{C52B5023-0EEB-408C-B2D1-57EB2829850D}" sibTransId="{111CE0B9-50BE-4403-9EAD-45329FAF7D30}"/>
    <dgm:cxn modelId="{5F068E83-4448-4272-9F0C-AD8A86B3390E}" srcId="{16E5D8AD-B5BC-4CA6-9B80-51B63047E0E0}" destId="{9FCFF3B4-A321-45DF-AD17-B4B414438EC2}" srcOrd="2" destOrd="0" parTransId="{538CA97B-60BF-4D5F-B3BB-B7EC828744DA}" sibTransId="{B122C86D-179B-4855-AD89-14FFDE7B0B64}"/>
    <dgm:cxn modelId="{7AFC6D1C-791A-4CD1-8BE6-D787E5D0EF59}" type="presOf" srcId="{9FCFF3B4-A321-45DF-AD17-B4B414438EC2}" destId="{3D6470F1-744F-4AAF-B986-5DC8E4B78366}" srcOrd="0" destOrd="2" presId="urn:microsoft.com/office/officeart/2005/8/layout/chevron2"/>
    <dgm:cxn modelId="{8BA1EBD9-EE2B-46AA-9AA9-721D7F335129}" srcId="{DD411CC1-7892-4D81-8F27-46F78FB5EEF4}" destId="{D3D4CFDD-B4CF-4B7B-B867-2FBA6DF3C1D4}" srcOrd="3" destOrd="0" parTransId="{BCB2FB9F-EB5A-4D1A-8F38-B55C9A39221D}" sibTransId="{2A2B5FC7-BFD6-40C9-A6F7-4E2D1B4AD4AE}"/>
    <dgm:cxn modelId="{EE0E9FF7-6A13-40B9-A22A-1F9C8104EA08}" type="presOf" srcId="{B63863C6-36B0-4167-A7D3-916FE9A03B60}" destId="{3D6470F1-744F-4AAF-B986-5DC8E4B78366}" srcOrd="0" destOrd="0" presId="urn:microsoft.com/office/officeart/2005/8/layout/chevron2"/>
    <dgm:cxn modelId="{03E6A415-326F-4458-BCDD-D2979C3CA5D1}" srcId="{16E5D8AD-B5BC-4CA6-9B80-51B63047E0E0}" destId="{DD366D13-C53E-431B-BC38-61DF5AB257F3}" srcOrd="3" destOrd="0" parTransId="{C0C84670-BA8B-45C8-93B0-DE07AD645A7C}" sibTransId="{322BDD7E-FFF3-48CD-AB6A-3B4CFF7A582D}"/>
    <dgm:cxn modelId="{5EFD7E01-936B-4489-B8F7-AACA7B97DD43}" type="presOf" srcId="{D3D4CFDD-B4CF-4B7B-B867-2FBA6DF3C1D4}" destId="{D77A041A-154E-475F-87E2-427A2EAC82F9}" srcOrd="0" destOrd="3" presId="urn:microsoft.com/office/officeart/2005/8/layout/chevron2"/>
    <dgm:cxn modelId="{D80FC51D-9904-4FA0-8A2E-2FCBA5A98D0A}" srcId="{DD411CC1-7892-4D81-8F27-46F78FB5EEF4}" destId="{7FB2132E-1430-4DF4-B99D-12200B912A83}" srcOrd="2" destOrd="0" parTransId="{2FB7EB24-35F7-4F32-AB42-39B6389E5AD4}" sibTransId="{81C36755-0358-4C8D-A58F-A39C44933670}"/>
    <dgm:cxn modelId="{554C2155-9A20-419C-B710-276F4A6BBA99}" type="presOf" srcId="{DD411CC1-7892-4D81-8F27-46F78FB5EEF4}" destId="{303A8D75-2790-43FA-940D-8A6EC4175325}" srcOrd="0" destOrd="0" presId="urn:microsoft.com/office/officeart/2005/8/layout/chevron2"/>
    <dgm:cxn modelId="{1423B82C-B38A-457F-B551-E5CC8ED68BEB}" srcId="{1E97F1A2-3BE1-4754-81D8-BE61A2F7C963}" destId="{A2EA921E-8FF0-4C4E-A62E-929BEF49B5E9}" srcOrd="1" destOrd="0" parTransId="{507BD0A1-44E9-4020-A467-F725AE7CB359}" sibTransId="{8140D2ED-F3BE-4ACA-AE0A-1584362D68EB}"/>
    <dgm:cxn modelId="{B09542CA-7FCC-4F39-9AF4-AF542C1CAB3D}" type="presOf" srcId="{6C121E20-BB4F-4D9A-BBBA-D580A5B87E73}" destId="{6BD2FB67-6678-4AD5-A14D-211E492AAE6C}" srcOrd="0" destOrd="2" presId="urn:microsoft.com/office/officeart/2005/8/layout/chevron2"/>
    <dgm:cxn modelId="{1EA80C06-C4DA-4188-B478-A1429801510B}" srcId="{DD411CC1-7892-4D81-8F27-46F78FB5EEF4}" destId="{5D5F551D-1A29-42E0-B0F3-C412EAE61C20}" srcOrd="0" destOrd="0" parTransId="{89C8AD2A-AE64-465A-9744-8780A3D21F3E}" sibTransId="{8A5365BE-D534-47D4-B3F0-4469CA1E2608}"/>
    <dgm:cxn modelId="{45B8F82D-7ED8-4EE9-BF38-C30ADEF30421}" type="presOf" srcId="{2AB3F9BA-BBDE-4FE8-88FD-BA4D1B6EE43C}" destId="{D77A041A-154E-475F-87E2-427A2EAC82F9}" srcOrd="0" destOrd="4" presId="urn:microsoft.com/office/officeart/2005/8/layout/chevron2"/>
    <dgm:cxn modelId="{68B0742E-4C5A-4B04-8772-9F9E0F194CC9}" type="presParOf" srcId="{0AE91D0E-A9A6-4B41-A07B-56179C98F3D8}" destId="{50F8FAB9-F56A-41D0-AC5F-3881BCA44CA7}" srcOrd="0" destOrd="0" presId="urn:microsoft.com/office/officeart/2005/8/layout/chevron2"/>
    <dgm:cxn modelId="{9969168E-EC3A-4E1D-850B-B43322063C22}" type="presParOf" srcId="{50F8FAB9-F56A-41D0-AC5F-3881BCA44CA7}" destId="{20C2AE27-A5C8-4512-84C9-90CF011BD487}" srcOrd="0" destOrd="0" presId="urn:microsoft.com/office/officeart/2005/8/layout/chevron2"/>
    <dgm:cxn modelId="{4F7DACF2-45F4-44FF-8C77-E45D0C08FD5D}" type="presParOf" srcId="{50F8FAB9-F56A-41D0-AC5F-3881BCA44CA7}" destId="{3D6470F1-744F-4AAF-B986-5DC8E4B78366}" srcOrd="1" destOrd="0" presId="urn:microsoft.com/office/officeart/2005/8/layout/chevron2"/>
    <dgm:cxn modelId="{54143388-153F-43D8-B6CC-944E4B47B572}" type="presParOf" srcId="{0AE91D0E-A9A6-4B41-A07B-56179C98F3D8}" destId="{710460F3-75E9-41C1-BB32-E286E0587314}" srcOrd="1" destOrd="0" presId="urn:microsoft.com/office/officeart/2005/8/layout/chevron2"/>
    <dgm:cxn modelId="{E50EA095-02E6-4DA6-A17E-1AC105EE937E}" type="presParOf" srcId="{0AE91D0E-A9A6-4B41-A07B-56179C98F3D8}" destId="{A92771BB-DD05-441F-8A21-CD2AEE99013A}" srcOrd="2" destOrd="0" presId="urn:microsoft.com/office/officeart/2005/8/layout/chevron2"/>
    <dgm:cxn modelId="{102C628F-40C6-4520-85C7-2E4006B82EBB}" type="presParOf" srcId="{A92771BB-DD05-441F-8A21-CD2AEE99013A}" destId="{303A8D75-2790-43FA-940D-8A6EC4175325}" srcOrd="0" destOrd="0" presId="urn:microsoft.com/office/officeart/2005/8/layout/chevron2"/>
    <dgm:cxn modelId="{68599F15-ABBB-409F-A438-34F5D046A989}" type="presParOf" srcId="{A92771BB-DD05-441F-8A21-CD2AEE99013A}" destId="{D77A041A-154E-475F-87E2-427A2EAC82F9}" srcOrd="1" destOrd="0" presId="urn:microsoft.com/office/officeart/2005/8/layout/chevron2"/>
    <dgm:cxn modelId="{921A7456-A179-4A89-BEB7-0CFAB1268B94}" type="presParOf" srcId="{0AE91D0E-A9A6-4B41-A07B-56179C98F3D8}" destId="{D44D0CC1-26B1-4FB0-A9B5-EB34BCB7880F}" srcOrd="3" destOrd="0" presId="urn:microsoft.com/office/officeart/2005/8/layout/chevron2"/>
    <dgm:cxn modelId="{FF7A9DBE-7F3C-47BE-88E0-42283CA04AAB}" type="presParOf" srcId="{0AE91D0E-A9A6-4B41-A07B-56179C98F3D8}" destId="{E4B30938-7DC1-4F0E-856E-8900807E9708}" srcOrd="4" destOrd="0" presId="urn:microsoft.com/office/officeart/2005/8/layout/chevron2"/>
    <dgm:cxn modelId="{F2FC0D2C-9C81-43B1-AE8D-4AA70BDD5060}" type="presParOf" srcId="{E4B30938-7DC1-4F0E-856E-8900807E9708}" destId="{C2515379-DA87-4CCE-BBEB-CE8F960C5A2F}" srcOrd="0" destOrd="0" presId="urn:microsoft.com/office/officeart/2005/8/layout/chevron2"/>
    <dgm:cxn modelId="{46B5D0D6-4A95-453D-80EC-D02CE276E427}" type="presParOf" srcId="{E4B30938-7DC1-4F0E-856E-8900807E9708}" destId="{6BD2FB67-6678-4AD5-A14D-211E492AAE6C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0C2AE27-A5C8-4512-84C9-90CF011BD487}">
      <dsp:nvSpPr>
        <dsp:cNvPr id="0" name=""/>
        <dsp:cNvSpPr/>
      </dsp:nvSpPr>
      <dsp:spPr>
        <a:xfrm rot="5400000">
          <a:off x="-251346" y="254704"/>
          <a:ext cx="1675642" cy="1172949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800" kern="1200" dirty="0" smtClean="0"/>
            <a:t>At-risk</a:t>
          </a:r>
          <a:endParaRPr lang="en-CA" sz="1800" kern="1200" dirty="0"/>
        </a:p>
      </dsp:txBody>
      <dsp:txXfrm rot="-5400000">
        <a:off x="1" y="589833"/>
        <a:ext cx="1172949" cy="502693"/>
      </dsp:txXfrm>
    </dsp:sp>
    <dsp:sp modelId="{3D6470F1-744F-4AAF-B986-5DC8E4B78366}">
      <dsp:nvSpPr>
        <dsp:cNvPr id="0" name=""/>
        <dsp:cNvSpPr/>
      </dsp:nvSpPr>
      <dsp:spPr>
        <a:xfrm rot="5400000">
          <a:off x="4398375" y="-3225425"/>
          <a:ext cx="1089167" cy="754001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CA" sz="1600" kern="1200" dirty="0" smtClean="0"/>
            <a:t>No crime committed</a:t>
          </a:r>
          <a:endParaRPr lang="en-CA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CA" sz="1600" kern="1200" dirty="0" smtClean="0"/>
            <a:t>Showing behavioural problems</a:t>
          </a:r>
          <a:endParaRPr lang="en-CA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CA" sz="1600" kern="1200" dirty="0" smtClean="0"/>
            <a:t>At-risk family life, lifestyle</a:t>
          </a:r>
          <a:endParaRPr lang="en-CA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CA" sz="1600" kern="1200" dirty="0" smtClean="0"/>
            <a:t>Prevent from committing a crime or prevent from continuing to get into trouble</a:t>
          </a:r>
          <a:endParaRPr lang="en-CA" sz="1600" kern="1200" dirty="0"/>
        </a:p>
      </dsp:txBody>
      <dsp:txXfrm rot="-5400000">
        <a:off x="1172950" y="53169"/>
        <a:ext cx="7486849" cy="982829"/>
      </dsp:txXfrm>
    </dsp:sp>
    <dsp:sp modelId="{303A8D75-2790-43FA-940D-8A6EC4175325}">
      <dsp:nvSpPr>
        <dsp:cNvPr id="0" name=""/>
        <dsp:cNvSpPr/>
      </dsp:nvSpPr>
      <dsp:spPr>
        <a:xfrm rot="5400000">
          <a:off x="-251346" y="1907290"/>
          <a:ext cx="1675642" cy="1172949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800" kern="1200" dirty="0" smtClean="0"/>
            <a:t>In difficulty </a:t>
          </a:r>
          <a:endParaRPr lang="en-CA" sz="1800" kern="1200" dirty="0"/>
        </a:p>
      </dsp:txBody>
      <dsp:txXfrm rot="-5400000">
        <a:off x="1" y="2242419"/>
        <a:ext cx="1172949" cy="502693"/>
      </dsp:txXfrm>
    </dsp:sp>
    <dsp:sp modelId="{D77A041A-154E-475F-87E2-427A2EAC82F9}">
      <dsp:nvSpPr>
        <dsp:cNvPr id="0" name=""/>
        <dsp:cNvSpPr/>
      </dsp:nvSpPr>
      <dsp:spPr>
        <a:xfrm rot="5400000">
          <a:off x="4235381" y="-1600381"/>
          <a:ext cx="1415155" cy="754001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0" marR="0" lvl="1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en-CA" sz="1600" kern="1200" dirty="0" smtClean="0">
              <a:solidFill>
                <a:schemeClr val="tx1"/>
              </a:solidFill>
              <a:effectLst/>
            </a:rPr>
            <a:t>Crime has already been committed, have behavioural problems</a:t>
          </a:r>
          <a:endParaRPr lang="en-CA" sz="1600" kern="1200" dirty="0">
            <a:solidFill>
              <a:schemeClr val="tx1"/>
            </a:solidFill>
          </a:endParaRPr>
        </a:p>
        <a:p>
          <a:pPr marL="0" marR="0" lvl="1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en-CA" sz="1600" kern="1200" dirty="0" smtClean="0">
              <a:solidFill>
                <a:schemeClr val="tx1"/>
              </a:solidFill>
              <a:effectLst/>
            </a:rPr>
            <a:t>Could be at risk of reoffending, and or at risk of victimization</a:t>
          </a:r>
          <a:endParaRPr lang="en-CA" sz="1600" kern="1200" dirty="0">
            <a:solidFill>
              <a:schemeClr val="tx1"/>
            </a:solidFill>
          </a:endParaRPr>
        </a:p>
        <a:p>
          <a:pPr marL="0" marR="0" lvl="1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en-CA" sz="1600" b="0" i="0" kern="1200" dirty="0" smtClean="0">
              <a:solidFill>
                <a:schemeClr val="tx1"/>
              </a:solidFill>
            </a:rPr>
            <a:t>During sentencing: Identify opportunities for alternative measures, diversion programs</a:t>
          </a:r>
          <a:endParaRPr lang="en-CA" sz="1600" kern="1200" dirty="0">
            <a:solidFill>
              <a:schemeClr val="tx1"/>
            </a:solidFill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CA" sz="1600" kern="1200" dirty="0" smtClean="0">
              <a:solidFill>
                <a:schemeClr val="tx1"/>
              </a:solidFill>
            </a:rPr>
            <a:t>Prevent from committing another crime before, during or after sentencing</a:t>
          </a:r>
          <a:endParaRPr lang="en-CA" sz="1600" kern="1200" dirty="0">
            <a:solidFill>
              <a:schemeClr val="tx1"/>
            </a:solidFill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CA" sz="1600" kern="1200" dirty="0" smtClean="0">
              <a:solidFill>
                <a:schemeClr val="tx1"/>
              </a:solidFill>
            </a:rPr>
            <a:t>Rehabilitation, reinsertion</a:t>
          </a:r>
          <a:endParaRPr lang="en-CA" sz="1600" kern="1200" dirty="0">
            <a:solidFill>
              <a:schemeClr val="tx1"/>
            </a:solidFill>
          </a:endParaRPr>
        </a:p>
      </dsp:txBody>
      <dsp:txXfrm rot="-5400000">
        <a:off x="1172950" y="1531132"/>
        <a:ext cx="7470936" cy="1276991"/>
      </dsp:txXfrm>
    </dsp:sp>
    <dsp:sp modelId="{C2515379-DA87-4CCE-BBEB-CE8F960C5A2F}">
      <dsp:nvSpPr>
        <dsp:cNvPr id="0" name=""/>
        <dsp:cNvSpPr/>
      </dsp:nvSpPr>
      <dsp:spPr>
        <a:xfrm rot="5400000">
          <a:off x="-251346" y="3396881"/>
          <a:ext cx="1675642" cy="1172949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800" kern="1200" dirty="0" smtClean="0"/>
            <a:t>Gaining stability </a:t>
          </a:r>
          <a:endParaRPr lang="en-CA" sz="1800" kern="1200" dirty="0"/>
        </a:p>
      </dsp:txBody>
      <dsp:txXfrm rot="-5400000">
        <a:off x="1" y="3732010"/>
        <a:ext cx="1172949" cy="502693"/>
      </dsp:txXfrm>
    </dsp:sp>
    <dsp:sp modelId="{6BD2FB67-6678-4AD5-A14D-211E492AAE6C}">
      <dsp:nvSpPr>
        <dsp:cNvPr id="0" name=""/>
        <dsp:cNvSpPr/>
      </dsp:nvSpPr>
      <dsp:spPr>
        <a:xfrm rot="5400000">
          <a:off x="4398375" y="-79890"/>
          <a:ext cx="1089167" cy="754001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CA" sz="1800" kern="1200" dirty="0" smtClean="0"/>
            <a:t>Crime committed in past</a:t>
          </a:r>
          <a:endParaRPr lang="en-CA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CA" sz="1800" kern="1200" dirty="0" smtClean="0">
              <a:effectLst/>
            </a:rPr>
            <a:t>Need for support (social, professional, economic, etc.) or they could reoffend</a:t>
          </a:r>
          <a:endParaRPr lang="en-CA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CA" sz="1800" kern="1200" dirty="0" smtClean="0">
              <a:solidFill>
                <a:schemeClr val="tx1"/>
              </a:solidFill>
            </a:rPr>
            <a:t>Rehabilitation, reinsertion</a:t>
          </a:r>
          <a:endParaRPr lang="en-CA" sz="1800" kern="1200" dirty="0"/>
        </a:p>
      </dsp:txBody>
      <dsp:txXfrm rot="-5400000">
        <a:off x="1172950" y="3198704"/>
        <a:ext cx="7486849" cy="98282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F37963-ACB8-4263-9CCD-6B7A92902ECE}" type="datetimeFigureOut">
              <a:rPr lang="en-CA" smtClean="0"/>
              <a:t>16/04/2015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573EDA-39DF-4829-959B-0E51EAE07E9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2208137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010400" y="2052960"/>
            <a:ext cx="1981200" cy="1828800"/>
          </a:xfrm>
        </p:spPr>
        <p:txBody>
          <a:bodyPr anchor="ctr">
            <a:normAutofit/>
          </a:bodyPr>
          <a:lstStyle>
            <a:lvl1pPr marL="0" indent="0" algn="l">
              <a:buNone/>
              <a:defRPr sz="19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CCFAA242-D670-43A8-A8A8-6D66A4E749CD}" type="datetimeFigureOut">
              <a:rPr lang="en-CA" smtClean="0"/>
              <a:t>16/04/2015</a:t>
            </a:fld>
            <a:endParaRPr lang="en-CA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7C96F8B-6E17-4EFC-824B-23076B17C52A}" type="slidenum">
              <a:rPr lang="en-CA" smtClean="0"/>
              <a:t>‹#›</a:t>
            </a:fld>
            <a:endParaRPr lang="en-CA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CA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457200" y="2052960"/>
            <a:ext cx="6324600" cy="182880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AA242-D670-43A8-A8A8-6D66A4E749CD}" type="datetimeFigureOut">
              <a:rPr lang="en-CA" smtClean="0"/>
              <a:t>16/04/2015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96F8B-6E17-4EFC-824B-23076B17C52A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52400" y="147319"/>
            <a:ext cx="6705600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47319"/>
            <a:ext cx="1956046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62800" y="274638"/>
            <a:ext cx="1676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AA242-D670-43A8-A8A8-6D66A4E749CD}" type="datetimeFigureOut">
              <a:rPr lang="en-CA" smtClean="0"/>
              <a:t>16/04/2015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57C96F8B-6E17-4EFC-824B-23076B17C52A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AA242-D670-43A8-A8A8-6D66A4E749CD}" type="datetimeFigureOut">
              <a:rPr lang="en-CA" smtClean="0"/>
              <a:t>16/04/2015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96F8B-6E17-4EFC-824B-23076B17C52A}" type="slidenum">
              <a:rPr lang="en-CA" smtClean="0"/>
              <a:t>‹#›</a:t>
            </a:fld>
            <a:endParaRPr lang="en-CA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62799" y="2892277"/>
            <a:ext cx="1600201" cy="1645920"/>
          </a:xfrm>
        </p:spPr>
        <p:txBody>
          <a:bodyPr anchor="ctr"/>
          <a:lstStyle>
            <a:lvl1pPr marL="0" indent="0">
              <a:buNone/>
              <a:defRPr sz="2000">
                <a:solidFill>
                  <a:schemeClr val="bg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CFAA242-D670-43A8-A8A8-6D66A4E749CD}" type="datetimeFigureOut">
              <a:rPr lang="en-CA" smtClean="0"/>
              <a:t>16/04/2015</a:t>
            </a:fld>
            <a:endParaRPr lang="en-CA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57C96F8B-6E17-4EFC-824B-23076B17C52A}" type="slidenum">
              <a:rPr lang="en-CA" smtClean="0"/>
              <a:t>‹#›</a:t>
            </a:fld>
            <a:endParaRPr lang="en-CA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CA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81000" y="2892277"/>
            <a:ext cx="6324600" cy="164592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AA242-D670-43A8-A8A8-6D66A4E749CD}" type="datetimeFigureOut">
              <a:rPr lang="en-CA" smtClean="0"/>
              <a:t>16/04/2015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96F8B-6E17-4EFC-824B-23076B17C52A}" type="slidenum">
              <a:rPr lang="en-CA" smtClean="0"/>
              <a:t>‹#›</a:t>
            </a:fld>
            <a:endParaRPr lang="en-CA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22438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399"/>
            <a:ext cx="4040188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399"/>
            <a:ext cx="4041775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AA242-D670-43A8-A8A8-6D66A4E749CD}" type="datetimeFigureOut">
              <a:rPr lang="en-CA" smtClean="0"/>
              <a:t>16/04/2015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96F8B-6E17-4EFC-824B-23076B17C52A}" type="slidenum">
              <a:rPr lang="en-CA" smtClean="0"/>
              <a:t>‹#›</a:t>
            </a:fld>
            <a:endParaRPr lang="en-CA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AA242-D670-43A8-A8A8-6D66A4E749CD}" type="datetimeFigureOut">
              <a:rPr lang="en-CA" smtClean="0"/>
              <a:t>16/04/2015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96F8B-6E17-4EFC-824B-23076B17C52A}" type="slidenum">
              <a:rPr lang="en-CA" smtClean="0"/>
              <a:t>‹#›</a:t>
            </a:fld>
            <a:endParaRPr lang="en-CA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" y="150919"/>
            <a:ext cx="8831802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AA242-D670-43A8-A8A8-6D66A4E749CD}" type="datetimeFigureOut">
              <a:rPr lang="en-CA" smtClean="0"/>
              <a:t>16/04/2015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96F8B-6E17-4EFC-824B-23076B17C52A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152400" y="152400"/>
            <a:ext cx="6705600" cy="6553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304800"/>
            <a:ext cx="5867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59752" y="2130552"/>
            <a:ext cx="1673352" cy="2816352"/>
          </a:xfrm>
        </p:spPr>
        <p:txBody>
          <a:bodyPr tIns="0"/>
          <a:lstStyle>
            <a:lvl1pPr marL="0" indent="0"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AA242-D670-43A8-A8A8-6D66A4E749CD}" type="datetimeFigureOut">
              <a:rPr lang="en-CA" smtClean="0"/>
              <a:t>16/04/2015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noFill/>
          </a:ln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7C96F8B-6E17-4EFC-824B-23076B17C52A}" type="slidenum">
              <a:rPr lang="en-CA" smtClean="0"/>
              <a:t>‹#›</a:t>
            </a:fld>
            <a:endParaRPr lang="en-CA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7159752" y="457200"/>
            <a:ext cx="1675660" cy="1673352"/>
          </a:xfrm>
        </p:spPr>
        <p:txBody>
          <a:bodyPr anchor="b"/>
          <a:lstStyle>
            <a:lvl1pPr algn="l">
              <a:defRPr sz="2000" spc="15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" y="152400"/>
            <a:ext cx="6705600" cy="6553200"/>
          </a:xfrm>
        </p:spPr>
        <p:txBody>
          <a:bodyPr anchor="ctr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62800" y="2133600"/>
            <a:ext cx="1676400" cy="2971800"/>
          </a:xfrm>
        </p:spPr>
        <p:txBody>
          <a:bodyPr tIns="0"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AA242-D670-43A8-A8A8-6D66A4E749CD}" type="datetimeFigureOut">
              <a:rPr lang="en-CA" smtClean="0"/>
              <a:t>16/04/2015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96F8B-6E17-4EFC-824B-23076B17C52A}" type="slidenum">
              <a:rPr lang="en-CA" smtClean="0"/>
              <a:t>‹#›</a:t>
            </a:fld>
            <a:endParaRPr lang="en-CA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162800" y="460248"/>
            <a:ext cx="1676400" cy="1673352"/>
          </a:xfrm>
        </p:spPr>
        <p:txBody>
          <a:bodyPr anchor="b"/>
          <a:lstStyle>
            <a:lvl1pPr algn="l">
              <a:defRPr sz="2000" spc="150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52400" y="1634971"/>
            <a:ext cx="8831802" cy="504547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399" y="152400"/>
            <a:ext cx="8814047" cy="134644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355847"/>
            <a:ext cx="8381260" cy="10543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0999" y="1719071"/>
            <a:ext cx="8407893" cy="4407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0888" y="6356350"/>
            <a:ext cx="21336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fld id="{CCFAA242-D670-43A8-A8A8-6D66A4E749CD}" type="datetimeFigureOut">
              <a:rPr lang="en-CA" smtClean="0"/>
              <a:t>16/04/2015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48000" y="6356350"/>
            <a:ext cx="33528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34680" y="6355080"/>
            <a:ext cx="582966" cy="274320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fld id="{57C96F8B-6E17-4EFC-824B-23076B17C52A}" type="slidenum">
              <a:rPr lang="en-CA" smtClean="0"/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200" kern="1200" cap="all" spc="200" baseline="0">
          <a:ln>
            <a:noFill/>
          </a:ln>
          <a:solidFill>
            <a:schemeClr val="bg1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"/>
        <a:defRPr sz="2000" kern="1200" spc="150" baseline="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800" kern="1200" spc="100" baseline="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600" kern="1200" spc="100" baseline="0">
          <a:solidFill>
            <a:schemeClr val="tx2"/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buClr>
          <a:schemeClr val="accent4"/>
        </a:buClr>
        <a:buFont typeface="Wingdings" pitchFamily="2" charset="2"/>
        <a:buChar char="§"/>
        <a:defRPr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spcBef>
          <a:spcPct val="20000"/>
        </a:spcBef>
        <a:buClr>
          <a:schemeClr val="accent6"/>
        </a:buClr>
        <a:buFont typeface="Wingdings" pitchFamily="2" charset="2"/>
        <a:buChar char="§"/>
        <a:defRPr sz="1300" kern="1200" spc="100" baseline="0">
          <a:solidFill>
            <a:schemeClr val="tx2"/>
          </a:solidFill>
          <a:latin typeface="+mn-lt"/>
          <a:ea typeface="+mn-ea"/>
          <a:cs typeface="+mn-cs"/>
        </a:defRPr>
      </a:lvl5pPr>
      <a:lvl6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182880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5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Developing a crime prevention project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253241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07504" y="1628800"/>
            <a:ext cx="8856984" cy="5472608"/>
          </a:xfrm>
        </p:spPr>
        <p:txBody>
          <a:bodyPr>
            <a:normAutofit fontScale="77500" lnSpcReduction="20000"/>
          </a:bodyPr>
          <a:lstStyle/>
          <a:p>
            <a:r>
              <a:rPr lang="en-CA" sz="3600" dirty="0">
                <a:solidFill>
                  <a:schemeClr val="tx1"/>
                </a:solidFill>
              </a:rPr>
              <a:t>Risk factors in Nunavik</a:t>
            </a:r>
            <a:r>
              <a:rPr lang="en-CA" sz="3600" dirty="0" smtClean="0">
                <a:solidFill>
                  <a:schemeClr val="tx1"/>
                </a:solidFill>
              </a:rPr>
              <a:t>:</a:t>
            </a:r>
          </a:p>
          <a:p>
            <a:endParaRPr lang="en-CA" sz="3400" dirty="0">
              <a:solidFill>
                <a:schemeClr val="tx1"/>
              </a:solidFill>
            </a:endParaRPr>
          </a:p>
          <a:p>
            <a:pPr lvl="1"/>
            <a:r>
              <a:rPr lang="en-CA" sz="3400" dirty="0">
                <a:solidFill>
                  <a:schemeClr val="tx1"/>
                </a:solidFill>
              </a:rPr>
              <a:t>Substance abuse </a:t>
            </a:r>
          </a:p>
          <a:p>
            <a:pPr lvl="1"/>
            <a:r>
              <a:rPr lang="en-CA" sz="3400" dirty="0">
                <a:solidFill>
                  <a:schemeClr val="tx1"/>
                </a:solidFill>
              </a:rPr>
              <a:t>Low literacy </a:t>
            </a:r>
          </a:p>
          <a:p>
            <a:pPr lvl="1"/>
            <a:r>
              <a:rPr lang="en-CA" sz="3400" dirty="0">
                <a:solidFill>
                  <a:schemeClr val="tx1"/>
                </a:solidFill>
              </a:rPr>
              <a:t>Poverty</a:t>
            </a:r>
          </a:p>
          <a:p>
            <a:pPr lvl="1"/>
            <a:r>
              <a:rPr lang="en-CA" sz="3400" dirty="0" smtClean="0">
                <a:solidFill>
                  <a:schemeClr val="tx1"/>
                </a:solidFill>
              </a:rPr>
              <a:t>Unemployment /</a:t>
            </a:r>
            <a:r>
              <a:rPr lang="en-CA" sz="3400" dirty="0">
                <a:solidFill>
                  <a:schemeClr val="tx1"/>
                </a:solidFill>
              </a:rPr>
              <a:t>underemployment </a:t>
            </a:r>
          </a:p>
          <a:p>
            <a:pPr lvl="1"/>
            <a:r>
              <a:rPr lang="en-CA" sz="3400" dirty="0">
                <a:solidFill>
                  <a:schemeClr val="tx1"/>
                </a:solidFill>
              </a:rPr>
              <a:t>Lack of housing</a:t>
            </a:r>
          </a:p>
          <a:p>
            <a:pPr lvl="1"/>
            <a:r>
              <a:rPr lang="en-CA" sz="3400" dirty="0">
                <a:solidFill>
                  <a:schemeClr val="tx1"/>
                </a:solidFill>
              </a:rPr>
              <a:t>Lack of positive role models / lack of parenting skills</a:t>
            </a:r>
          </a:p>
          <a:p>
            <a:pPr lvl="1"/>
            <a:r>
              <a:rPr lang="en-CA" sz="3400" dirty="0">
                <a:solidFill>
                  <a:schemeClr val="tx1"/>
                </a:solidFill>
              </a:rPr>
              <a:t>Family violence</a:t>
            </a:r>
          </a:p>
          <a:p>
            <a:pPr lvl="1"/>
            <a:r>
              <a:rPr lang="en-CA" sz="3400" dirty="0">
                <a:solidFill>
                  <a:schemeClr val="tx1"/>
                </a:solidFill>
              </a:rPr>
              <a:t>Low self-esteem </a:t>
            </a:r>
          </a:p>
          <a:p>
            <a:pPr lvl="1"/>
            <a:r>
              <a:rPr lang="en-CA" sz="3400" dirty="0">
                <a:solidFill>
                  <a:schemeClr val="tx1"/>
                </a:solidFill>
              </a:rPr>
              <a:t>Transition out of institutional care (e.g. hospital, foster care, correctional facility) </a:t>
            </a:r>
          </a:p>
          <a:p>
            <a:pPr marL="45720" indent="0">
              <a:buNone/>
            </a:pPr>
            <a:endParaRPr lang="en-CA" sz="3600" dirty="0" smtClean="0">
              <a:solidFill>
                <a:schemeClr val="tx1"/>
              </a:solidFill>
            </a:endParaRPr>
          </a:p>
          <a:p>
            <a:endParaRPr lang="en-CA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07504" y="188640"/>
            <a:ext cx="8856984" cy="1296144"/>
          </a:xfrm>
        </p:spPr>
        <p:txBody>
          <a:bodyPr/>
          <a:lstStyle/>
          <a:p>
            <a:pPr lvl="0"/>
            <a:r>
              <a:rPr lang="en-CA" sz="2800" dirty="0" smtClean="0"/>
              <a:t>Examples of risk factors</a:t>
            </a:r>
            <a:br>
              <a:rPr lang="en-CA" sz="2800" dirty="0" smtClean="0"/>
            </a:br>
            <a:endParaRPr lang="en-CA" sz="2800" dirty="0"/>
          </a:p>
        </p:txBody>
      </p:sp>
    </p:spTree>
    <p:extLst>
      <p:ext uri="{BB962C8B-B14F-4D97-AF65-F5344CB8AC3E}">
        <p14:creationId xmlns:p14="http://schemas.microsoft.com/office/powerpoint/2010/main" val="2785616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b="1" dirty="0"/>
              <a:t>How do you know your project is crime prevention?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159829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4367" y="1700808"/>
            <a:ext cx="8407893" cy="5022298"/>
          </a:xfrm>
        </p:spPr>
        <p:txBody>
          <a:bodyPr>
            <a:normAutofit fontScale="92500" lnSpcReduction="10000"/>
          </a:bodyPr>
          <a:lstStyle/>
          <a:p>
            <a:pPr marL="45720" lvl="1" indent="0" algn="ctr">
              <a:buClr>
                <a:schemeClr val="accent1"/>
              </a:buClr>
              <a:buNone/>
            </a:pPr>
            <a:r>
              <a:rPr lang="en-CA" sz="2800" b="1" dirty="0">
                <a:solidFill>
                  <a:schemeClr val="tx1"/>
                </a:solidFill>
              </a:rPr>
              <a:t>First-level (primary crime prevention)</a:t>
            </a:r>
            <a:r>
              <a:rPr lang="en-CA" sz="2800" dirty="0"/>
              <a:t/>
            </a:r>
            <a:br>
              <a:rPr lang="en-CA" sz="2800" dirty="0"/>
            </a:br>
            <a:endParaRPr lang="en-CA" dirty="0"/>
          </a:p>
          <a:p>
            <a:pPr marL="45720" indent="0" algn="just">
              <a:buNone/>
            </a:pPr>
            <a:r>
              <a:rPr lang="en-CA" sz="2400" b="1" dirty="0" smtClean="0"/>
              <a:t>This is also called “S</a:t>
            </a:r>
            <a:r>
              <a:rPr lang="en-CA" sz="2400" b="1" i="1" dirty="0" smtClean="0"/>
              <a:t>ocial </a:t>
            </a:r>
            <a:r>
              <a:rPr lang="en-CA" sz="2400" b="1" i="1" dirty="0"/>
              <a:t>crime </a:t>
            </a:r>
            <a:r>
              <a:rPr lang="en-CA" sz="2400" b="1" i="1" dirty="0" smtClean="0"/>
              <a:t>prevention”.</a:t>
            </a:r>
          </a:p>
          <a:p>
            <a:pPr marL="45720" indent="0" algn="just">
              <a:buNone/>
            </a:pPr>
            <a:r>
              <a:rPr lang="en-CA" sz="2400" dirty="0" smtClean="0"/>
              <a:t>It</a:t>
            </a:r>
            <a:r>
              <a:rPr lang="en-CA" sz="2400" b="1" i="1" dirty="0" smtClean="0"/>
              <a:t> </a:t>
            </a:r>
            <a:r>
              <a:rPr lang="en-CA" sz="2400" dirty="0" smtClean="0"/>
              <a:t>focuses on changing </a:t>
            </a:r>
            <a:r>
              <a:rPr lang="en-CA" sz="2400" dirty="0"/>
              <a:t>social factors </a:t>
            </a:r>
            <a:r>
              <a:rPr lang="en-CA" sz="2400" dirty="0" smtClean="0"/>
              <a:t>that lead to </a:t>
            </a:r>
            <a:r>
              <a:rPr lang="en-CA" sz="2400" dirty="0" smtClean="0"/>
              <a:t>crime like poor </a:t>
            </a:r>
            <a:r>
              <a:rPr lang="en-CA" sz="2400" dirty="0" smtClean="0"/>
              <a:t>parenting, poverty, behaviour problems (lack of self-control, problem solving skills, judgment), lack of employment and training, poor education. </a:t>
            </a:r>
          </a:p>
          <a:p>
            <a:pPr marL="45720" indent="0" algn="just">
              <a:buNone/>
            </a:pPr>
            <a:endParaRPr lang="en-CA" sz="2400" dirty="0"/>
          </a:p>
          <a:p>
            <a:pPr marL="45720" indent="0">
              <a:buNone/>
            </a:pPr>
            <a:r>
              <a:rPr lang="en-CA" sz="2400" dirty="0" smtClean="0"/>
              <a:t>Some </a:t>
            </a:r>
            <a:r>
              <a:rPr lang="en-CA" sz="2400" dirty="0"/>
              <a:t>examples </a:t>
            </a:r>
            <a:r>
              <a:rPr lang="en-CA" sz="2400" dirty="0" smtClean="0"/>
              <a:t>: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CA" sz="2400" dirty="0"/>
              <a:t>D</a:t>
            </a:r>
            <a:r>
              <a:rPr lang="en-CA" sz="2400" dirty="0" smtClean="0"/>
              <a:t>eveloping </a:t>
            </a:r>
            <a:r>
              <a:rPr lang="en-CA" sz="2400" dirty="0"/>
              <a:t>parenting </a:t>
            </a:r>
            <a:r>
              <a:rPr lang="en-CA" sz="2400" dirty="0" smtClean="0"/>
              <a:t>skills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CA" sz="2400" dirty="0" smtClean="0"/>
              <a:t>School </a:t>
            </a:r>
            <a:r>
              <a:rPr lang="en-CA" sz="2400" dirty="0"/>
              <a:t>programs for </a:t>
            </a:r>
            <a:r>
              <a:rPr lang="en-CA" sz="2400" dirty="0" smtClean="0"/>
              <a:t>preventing youth </a:t>
            </a:r>
            <a:r>
              <a:rPr lang="en-CA" sz="2400" dirty="0"/>
              <a:t>at-risk of dropping out of school or addressing school </a:t>
            </a:r>
            <a:r>
              <a:rPr lang="en-CA" sz="2400" dirty="0" smtClean="0"/>
              <a:t>violence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CA" sz="2400" dirty="0" smtClean="0"/>
              <a:t>Early childhood programs for neglected children and their parents</a:t>
            </a:r>
            <a:endParaRPr lang="en-CA" sz="2400" dirty="0" smtClean="0"/>
          </a:p>
          <a:p>
            <a:endParaRPr lang="en-CA" dirty="0"/>
          </a:p>
          <a:p>
            <a:endParaRPr lang="en-CA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1" algn="ctr" rtl="0">
              <a:spcBef>
                <a:spcPct val="0"/>
              </a:spcBef>
            </a:pPr>
            <a:r>
              <a:rPr lang="en-CA" sz="3200" b="1" dirty="0">
                <a:solidFill>
                  <a:schemeClr val="bg1"/>
                </a:solidFill>
                <a:latin typeface="+mn-lt"/>
              </a:rPr>
              <a:t>How do you know your project is crime prevention?</a:t>
            </a:r>
            <a:endParaRPr lang="en-CA" sz="32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33653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1" y="1719070"/>
            <a:ext cx="8537372" cy="4806273"/>
          </a:xfrm>
        </p:spPr>
        <p:txBody>
          <a:bodyPr>
            <a:normAutofit/>
          </a:bodyPr>
          <a:lstStyle/>
          <a:p>
            <a:pPr marL="45720" lvl="1" indent="0" algn="ctr">
              <a:buClr>
                <a:schemeClr val="accent1"/>
              </a:buClr>
              <a:buNone/>
            </a:pPr>
            <a:r>
              <a:rPr lang="en-CA" sz="2600" b="1" dirty="0">
                <a:solidFill>
                  <a:schemeClr val="tx1"/>
                </a:solidFill>
              </a:rPr>
              <a:t>Second-level (secondary crime prevention) </a:t>
            </a:r>
            <a:r>
              <a:rPr lang="en-CA" sz="2600" dirty="0"/>
              <a:t/>
            </a:r>
            <a:br>
              <a:rPr lang="en-CA" sz="2600" dirty="0"/>
            </a:br>
            <a:endParaRPr lang="en-CA" dirty="0"/>
          </a:p>
          <a:p>
            <a:pPr marL="45720" indent="0">
              <a:buNone/>
            </a:pPr>
            <a:r>
              <a:rPr lang="en-CA" sz="2800" dirty="0" smtClean="0"/>
              <a:t>Focuses </a:t>
            </a:r>
            <a:r>
              <a:rPr lang="en-CA" sz="2800" dirty="0"/>
              <a:t>on changing people’s </a:t>
            </a:r>
            <a:r>
              <a:rPr lang="en-CA" sz="2800" dirty="0" smtClean="0"/>
              <a:t>behaviours to prevent them from being a victim or committing a crime. </a:t>
            </a:r>
          </a:p>
          <a:p>
            <a:pPr marL="45720" indent="0">
              <a:buNone/>
            </a:pPr>
            <a:endParaRPr lang="en-CA" sz="2800" dirty="0" smtClean="0"/>
          </a:p>
          <a:p>
            <a:pPr marL="45720" indent="0">
              <a:buNone/>
            </a:pPr>
            <a:r>
              <a:rPr lang="en-CA" sz="2800" dirty="0" smtClean="0"/>
              <a:t>Some </a:t>
            </a:r>
            <a:r>
              <a:rPr lang="en-CA" sz="2800" dirty="0"/>
              <a:t>examples include: </a:t>
            </a:r>
            <a:endParaRPr lang="en-CA" sz="2800" dirty="0" smtClean="0"/>
          </a:p>
          <a:p>
            <a:pPr lvl="1"/>
            <a:r>
              <a:rPr lang="en-CA" sz="2800" dirty="0" smtClean="0"/>
              <a:t>Substance </a:t>
            </a:r>
            <a:r>
              <a:rPr lang="en-CA" sz="2800" dirty="0"/>
              <a:t>abuse treatment </a:t>
            </a:r>
            <a:r>
              <a:rPr lang="en-CA" sz="2800" dirty="0" smtClean="0"/>
              <a:t>program</a:t>
            </a:r>
          </a:p>
          <a:p>
            <a:pPr lvl="1"/>
            <a:r>
              <a:rPr lang="en-CA" sz="2800" dirty="0"/>
              <a:t>S</a:t>
            </a:r>
            <a:r>
              <a:rPr lang="en-CA" sz="2800" dirty="0" smtClean="0"/>
              <a:t>ervices </a:t>
            </a:r>
            <a:r>
              <a:rPr lang="en-CA" sz="2800" dirty="0"/>
              <a:t>for abused </a:t>
            </a:r>
            <a:r>
              <a:rPr lang="en-CA" sz="2800" dirty="0" smtClean="0"/>
              <a:t>women</a:t>
            </a:r>
          </a:p>
          <a:p>
            <a:pPr lvl="1"/>
            <a:r>
              <a:rPr lang="en-CA" sz="2800" dirty="0"/>
              <a:t>Mental health </a:t>
            </a:r>
            <a:r>
              <a:rPr lang="en-CA" sz="2800" dirty="0" smtClean="0"/>
              <a:t>services</a:t>
            </a:r>
            <a:endParaRPr lang="en-CA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1" algn="ctr" rtl="0">
              <a:spcBef>
                <a:spcPct val="0"/>
              </a:spcBef>
            </a:pPr>
            <a:r>
              <a:rPr lang="en-CA" sz="3200" b="1" dirty="0" smtClean="0">
                <a:solidFill>
                  <a:schemeClr val="bg1"/>
                </a:solidFill>
                <a:latin typeface="+mn-lt"/>
              </a:rPr>
              <a:t>How do you know your project is crime prevention?</a:t>
            </a:r>
            <a:endParaRPr lang="en-CA" sz="3200" b="1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906119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0999" y="1719070"/>
            <a:ext cx="8407893" cy="4950289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en-CA" sz="2400" b="1" dirty="0">
                <a:solidFill>
                  <a:schemeClr val="tx1"/>
                </a:solidFill>
              </a:rPr>
              <a:t>Third-level (tertiary crime prevention</a:t>
            </a:r>
            <a:r>
              <a:rPr lang="en-CA" sz="2400" b="1" dirty="0" smtClean="0">
                <a:solidFill>
                  <a:schemeClr val="tx1"/>
                </a:solidFill>
              </a:rPr>
              <a:t>)</a:t>
            </a:r>
          </a:p>
          <a:p>
            <a:pPr marL="45720" indent="0">
              <a:buNone/>
            </a:pPr>
            <a:r>
              <a:rPr lang="en-CA" sz="2400" dirty="0"/>
              <a:t/>
            </a:r>
            <a:br>
              <a:rPr lang="en-CA" sz="2400" dirty="0"/>
            </a:br>
            <a:r>
              <a:rPr lang="en-CA" sz="2400" dirty="0"/>
              <a:t>Focuses on preventing re-offending. </a:t>
            </a:r>
            <a:r>
              <a:rPr lang="en-CA" sz="2400" dirty="0" smtClean="0"/>
              <a:t>This </a:t>
            </a:r>
            <a:r>
              <a:rPr lang="en-CA" sz="2400" dirty="0"/>
              <a:t>type of crime </a:t>
            </a:r>
            <a:r>
              <a:rPr lang="en-CA" sz="2400" dirty="0" smtClean="0"/>
              <a:t>prevention can involve </a:t>
            </a:r>
            <a:r>
              <a:rPr lang="en-CA" sz="2400" dirty="0"/>
              <a:t>the criminal justice system. </a:t>
            </a:r>
            <a:endParaRPr lang="en-CA" sz="2400" dirty="0" smtClean="0"/>
          </a:p>
          <a:p>
            <a:pPr marL="45720" indent="0">
              <a:buNone/>
            </a:pPr>
            <a:endParaRPr lang="en-CA" sz="2400" dirty="0"/>
          </a:p>
          <a:p>
            <a:pPr marL="45720" indent="0">
              <a:buNone/>
            </a:pPr>
            <a:r>
              <a:rPr lang="en-CA" sz="2400" dirty="0" smtClean="0"/>
              <a:t>Some </a:t>
            </a:r>
            <a:r>
              <a:rPr lang="en-CA" sz="2400" dirty="0"/>
              <a:t>examples include: </a:t>
            </a:r>
            <a:endParaRPr lang="en-CA" sz="2400" dirty="0" smtClean="0"/>
          </a:p>
          <a:p>
            <a:pPr lvl="1"/>
            <a:r>
              <a:rPr lang="en-CA" sz="2400" dirty="0" smtClean="0"/>
              <a:t>Training </a:t>
            </a:r>
            <a:r>
              <a:rPr lang="en-CA" sz="2400" dirty="0"/>
              <a:t>or employment programs for </a:t>
            </a:r>
            <a:r>
              <a:rPr lang="en-CA" sz="2400" dirty="0" smtClean="0"/>
              <a:t>offenders in prison and those leaving prison</a:t>
            </a:r>
          </a:p>
          <a:p>
            <a:pPr lvl="1"/>
            <a:r>
              <a:rPr lang="en-CA" sz="2400" dirty="0" smtClean="0"/>
              <a:t>Rehabilitation programs for </a:t>
            </a:r>
            <a:r>
              <a:rPr lang="en-CA" sz="2400" dirty="0"/>
              <a:t>ex-offenders</a:t>
            </a:r>
          </a:p>
          <a:p>
            <a:pPr lvl="1"/>
            <a:r>
              <a:rPr lang="en-CA" sz="2400" dirty="0" smtClean="0"/>
              <a:t>Follow-up support </a:t>
            </a:r>
            <a:r>
              <a:rPr lang="en-CA" sz="2400" dirty="0"/>
              <a:t>services for individuals leaving </a:t>
            </a:r>
            <a:r>
              <a:rPr lang="en-CA" sz="2400" dirty="0" smtClean="0"/>
              <a:t>substance abuse treatment centres (after-care)</a:t>
            </a:r>
            <a:endParaRPr lang="en-CA" sz="2400" dirty="0"/>
          </a:p>
          <a:p>
            <a:pPr marL="45720" indent="0">
              <a:buNone/>
            </a:pPr>
            <a:endParaRPr lang="en-CA" dirty="0" smtClean="0">
              <a:effectLst/>
            </a:endParaRPr>
          </a:p>
          <a:p>
            <a:endParaRPr lang="en-CA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1" algn="ctr" rtl="0">
              <a:spcBef>
                <a:spcPct val="0"/>
              </a:spcBef>
            </a:pPr>
            <a:r>
              <a:rPr lang="en-CA" sz="3200" b="1" dirty="0">
                <a:solidFill>
                  <a:schemeClr val="bg1"/>
                </a:solidFill>
                <a:latin typeface="+mn-lt"/>
              </a:rPr>
              <a:t>How do you know your project is crime prevention?</a:t>
            </a:r>
            <a:endParaRPr lang="en-CA" sz="32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01223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0999" y="1719070"/>
            <a:ext cx="8583489" cy="5138930"/>
          </a:xfrm>
        </p:spPr>
        <p:txBody>
          <a:bodyPr>
            <a:normAutofit fontScale="92500" lnSpcReduction="10000"/>
          </a:bodyPr>
          <a:lstStyle/>
          <a:p>
            <a:pPr marL="502920" lvl="0" indent="-457200" algn="ctr">
              <a:buAutoNum type="arabicPeriod"/>
            </a:pPr>
            <a:r>
              <a:rPr lang="en-CA" sz="3000" dirty="0" smtClean="0">
                <a:solidFill>
                  <a:srgbClr val="FF0000"/>
                </a:solidFill>
              </a:rPr>
              <a:t>Well-defined </a:t>
            </a:r>
            <a:r>
              <a:rPr lang="en-CA" sz="3000" dirty="0">
                <a:solidFill>
                  <a:srgbClr val="FF0000"/>
                </a:solidFill>
              </a:rPr>
              <a:t>problem supported by </a:t>
            </a:r>
            <a:r>
              <a:rPr lang="en-CA" sz="3000" dirty="0" smtClean="0">
                <a:solidFill>
                  <a:srgbClr val="FF0000"/>
                </a:solidFill>
              </a:rPr>
              <a:t>information:</a:t>
            </a:r>
          </a:p>
          <a:p>
            <a:pPr marL="502920" lvl="0" indent="-457200">
              <a:buAutoNum type="arabicPeriod"/>
            </a:pPr>
            <a:endParaRPr lang="en-CA" dirty="0">
              <a:solidFill>
                <a:schemeClr val="tx1"/>
              </a:solidFill>
            </a:endParaRPr>
          </a:p>
          <a:p>
            <a:pPr algn="just"/>
            <a:r>
              <a:rPr lang="en-CA" sz="2200" dirty="0">
                <a:solidFill>
                  <a:schemeClr val="tx1"/>
                </a:solidFill>
              </a:rPr>
              <a:t>What are the main issues related to crime and violence in your </a:t>
            </a:r>
            <a:r>
              <a:rPr lang="en-CA" sz="2200" dirty="0" smtClean="0">
                <a:solidFill>
                  <a:schemeClr val="tx1"/>
                </a:solidFill>
              </a:rPr>
              <a:t>community/region? </a:t>
            </a:r>
          </a:p>
          <a:p>
            <a:pPr marL="45720" indent="0" algn="just">
              <a:buNone/>
            </a:pPr>
            <a:endParaRPr lang="en-CA" sz="2200" dirty="0" smtClean="0">
              <a:solidFill>
                <a:schemeClr val="tx1"/>
              </a:solidFill>
            </a:endParaRPr>
          </a:p>
          <a:p>
            <a:pPr algn="just"/>
            <a:r>
              <a:rPr lang="en-CA" sz="2200" dirty="0" smtClean="0">
                <a:solidFill>
                  <a:schemeClr val="tx1"/>
                </a:solidFill>
              </a:rPr>
              <a:t>What </a:t>
            </a:r>
            <a:r>
              <a:rPr lang="en-CA" sz="2200" dirty="0">
                <a:solidFill>
                  <a:schemeClr val="tx1"/>
                </a:solidFill>
              </a:rPr>
              <a:t>are the causes behind the issues</a:t>
            </a:r>
            <a:r>
              <a:rPr lang="en-CA" sz="2200" dirty="0" smtClean="0">
                <a:solidFill>
                  <a:schemeClr val="tx1"/>
                </a:solidFill>
              </a:rPr>
              <a:t>?</a:t>
            </a:r>
          </a:p>
          <a:p>
            <a:pPr marL="45720" indent="0" algn="just">
              <a:buNone/>
            </a:pPr>
            <a:endParaRPr lang="en-CA" sz="2200" dirty="0">
              <a:solidFill>
                <a:schemeClr val="tx1"/>
              </a:solidFill>
            </a:endParaRPr>
          </a:p>
          <a:p>
            <a:pPr algn="just"/>
            <a:r>
              <a:rPr lang="en-CA" sz="2200" dirty="0">
                <a:solidFill>
                  <a:schemeClr val="tx1"/>
                </a:solidFill>
              </a:rPr>
              <a:t>What is needed to address these issues? </a:t>
            </a:r>
            <a:endParaRPr lang="en-CA" sz="2200" dirty="0" smtClean="0">
              <a:solidFill>
                <a:schemeClr val="tx1"/>
              </a:solidFill>
            </a:endParaRPr>
          </a:p>
          <a:p>
            <a:pPr marL="45720" indent="0" algn="just">
              <a:buNone/>
            </a:pPr>
            <a:endParaRPr lang="en-CA" sz="2200" dirty="0">
              <a:solidFill>
                <a:schemeClr val="tx1"/>
              </a:solidFill>
            </a:endParaRPr>
          </a:p>
          <a:p>
            <a:pPr algn="just"/>
            <a:r>
              <a:rPr lang="en-CA" sz="2200" dirty="0">
                <a:solidFill>
                  <a:schemeClr val="tx1"/>
                </a:solidFill>
              </a:rPr>
              <a:t>What informal and formal services and programs exist in your community already</a:t>
            </a:r>
            <a:r>
              <a:rPr lang="en-CA" sz="2200" dirty="0" smtClean="0">
                <a:solidFill>
                  <a:schemeClr val="tx1"/>
                </a:solidFill>
              </a:rPr>
              <a:t>? [Do a mapping exercise]</a:t>
            </a:r>
          </a:p>
          <a:p>
            <a:pPr algn="just"/>
            <a:endParaRPr lang="en-CA" sz="2200" dirty="0">
              <a:solidFill>
                <a:schemeClr val="tx1"/>
              </a:solidFill>
            </a:endParaRPr>
          </a:p>
          <a:p>
            <a:pPr algn="just"/>
            <a:r>
              <a:rPr lang="en-CA" sz="2200" dirty="0">
                <a:solidFill>
                  <a:schemeClr val="tx1"/>
                </a:solidFill>
              </a:rPr>
              <a:t>Are there any missing services and programs?</a:t>
            </a:r>
          </a:p>
          <a:p>
            <a:pPr algn="just"/>
            <a:endParaRPr lang="en-CA" dirty="0">
              <a:solidFill>
                <a:schemeClr val="tx1"/>
              </a:solidFill>
            </a:endParaRPr>
          </a:p>
          <a:p>
            <a:pPr marL="502920" lvl="0" indent="-457200">
              <a:buAutoNum type="arabicPeriod"/>
            </a:pPr>
            <a:endParaRPr lang="en-CA" dirty="0">
              <a:solidFill>
                <a:schemeClr val="tx1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How do you develop a crime prevention project? What are the key elements?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924974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0999" y="1719070"/>
            <a:ext cx="8511481" cy="4950289"/>
          </a:xfrm>
        </p:spPr>
        <p:txBody>
          <a:bodyPr>
            <a:normAutofit/>
          </a:bodyPr>
          <a:lstStyle/>
          <a:p>
            <a:pPr algn="just"/>
            <a:r>
              <a:rPr lang="en-CA" sz="3200" dirty="0">
                <a:solidFill>
                  <a:schemeClr val="tx1"/>
                </a:solidFill>
              </a:rPr>
              <a:t>What </a:t>
            </a:r>
            <a:r>
              <a:rPr lang="en-CA" sz="3200" dirty="0" smtClean="0">
                <a:solidFill>
                  <a:schemeClr val="tx1"/>
                </a:solidFill>
              </a:rPr>
              <a:t>are the risk </a:t>
            </a:r>
            <a:r>
              <a:rPr lang="en-CA" sz="3200" dirty="0">
                <a:solidFill>
                  <a:schemeClr val="tx1"/>
                </a:solidFill>
              </a:rPr>
              <a:t>factors </a:t>
            </a:r>
            <a:r>
              <a:rPr lang="en-CA" sz="3200" dirty="0" smtClean="0">
                <a:solidFill>
                  <a:schemeClr val="tx1"/>
                </a:solidFill>
              </a:rPr>
              <a:t>causing these </a:t>
            </a:r>
            <a:r>
              <a:rPr lang="en-CA" sz="3200" dirty="0">
                <a:solidFill>
                  <a:schemeClr val="tx1"/>
                </a:solidFill>
              </a:rPr>
              <a:t>issues? </a:t>
            </a:r>
          </a:p>
          <a:p>
            <a:pPr algn="just"/>
            <a:r>
              <a:rPr lang="en-CA" sz="3200" dirty="0" smtClean="0">
                <a:solidFill>
                  <a:schemeClr val="tx1"/>
                </a:solidFill>
              </a:rPr>
              <a:t>What </a:t>
            </a:r>
            <a:r>
              <a:rPr lang="en-CA" sz="3200" dirty="0">
                <a:solidFill>
                  <a:schemeClr val="tx1"/>
                </a:solidFill>
              </a:rPr>
              <a:t>are the deeper issues behind those risk factors?</a:t>
            </a:r>
          </a:p>
          <a:p>
            <a:pPr marL="45720" indent="0" algn="just">
              <a:buNone/>
            </a:pPr>
            <a:endParaRPr lang="en-CA" dirty="0">
              <a:solidFill>
                <a:schemeClr val="tx1"/>
              </a:solidFill>
            </a:endParaRPr>
          </a:p>
          <a:p>
            <a:pPr marL="502920" lvl="0" indent="-457200">
              <a:buAutoNum type="arabicPeriod"/>
            </a:pPr>
            <a:endParaRPr lang="en-CA" dirty="0">
              <a:solidFill>
                <a:schemeClr val="tx1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How do you develop a crime prevention project? What are the key elements?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094813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" indent="0">
              <a:buNone/>
            </a:pPr>
            <a:r>
              <a:rPr lang="en-CA" sz="2800" dirty="0" smtClean="0">
                <a:solidFill>
                  <a:schemeClr val="tx1"/>
                </a:solidFill>
              </a:rPr>
              <a:t>We need to find out WHAT IS NEEDED to remove the risk factors and make that person feel better and to make his/her environment a better place.</a:t>
            </a:r>
          </a:p>
          <a:p>
            <a:pPr marL="45720" indent="0">
              <a:buNone/>
            </a:pPr>
            <a:endParaRPr lang="en-CA" sz="2800" dirty="0">
              <a:solidFill>
                <a:schemeClr val="tx1"/>
              </a:solidFill>
            </a:endParaRPr>
          </a:p>
          <a:p>
            <a:pPr marL="45720" indent="0" algn="ctr">
              <a:buNone/>
            </a:pPr>
            <a:r>
              <a:rPr lang="en-CA" sz="3200" dirty="0"/>
              <a:t>KNOWLEDGE IS POWER</a:t>
            </a:r>
          </a:p>
          <a:p>
            <a:pPr marL="45720" indent="0">
              <a:buNone/>
            </a:pPr>
            <a:endParaRPr lang="en-CA" sz="2800" dirty="0" smtClean="0">
              <a:solidFill>
                <a:schemeClr val="tx1"/>
              </a:solidFill>
            </a:endParaRPr>
          </a:p>
          <a:p>
            <a:pPr marL="45720" indent="0">
              <a:buNone/>
            </a:pPr>
            <a:endParaRPr lang="en-CA" sz="2800" dirty="0" smtClean="0">
              <a:solidFill>
                <a:schemeClr val="tx1"/>
              </a:solidFill>
            </a:endParaRPr>
          </a:p>
          <a:p>
            <a:pPr marL="45720" indent="0">
              <a:buNone/>
            </a:pPr>
            <a:endParaRPr lang="en-CA" sz="2800" dirty="0">
              <a:solidFill>
                <a:schemeClr val="tx1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Now what?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682199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0999" y="1719070"/>
            <a:ext cx="8511481" cy="4950289"/>
          </a:xfrm>
        </p:spPr>
        <p:txBody>
          <a:bodyPr>
            <a:normAutofit/>
          </a:bodyPr>
          <a:lstStyle/>
          <a:p>
            <a:pPr marL="45720" lvl="0" indent="0">
              <a:buNone/>
            </a:pPr>
            <a:endParaRPr lang="en-CA" sz="3000" dirty="0">
              <a:solidFill>
                <a:schemeClr val="tx1"/>
              </a:solidFill>
            </a:endParaRPr>
          </a:p>
          <a:p>
            <a:r>
              <a:rPr lang="en-CA" sz="2800" dirty="0">
                <a:solidFill>
                  <a:schemeClr val="tx1"/>
                </a:solidFill>
              </a:rPr>
              <a:t>What information has been collected to prove that these are existing issues and that they are important?</a:t>
            </a:r>
          </a:p>
          <a:p>
            <a:endParaRPr lang="en-CA" sz="2800" dirty="0">
              <a:solidFill>
                <a:schemeClr val="tx1"/>
              </a:solidFill>
            </a:endParaRPr>
          </a:p>
          <a:p>
            <a:r>
              <a:rPr lang="en-CA" sz="2800" dirty="0">
                <a:solidFill>
                  <a:schemeClr val="tx1"/>
                </a:solidFill>
              </a:rPr>
              <a:t>Do you need to collect more information?</a:t>
            </a:r>
          </a:p>
          <a:p>
            <a:pPr marL="502920" lvl="0" indent="-457200">
              <a:buAutoNum type="arabicPeriod"/>
            </a:pPr>
            <a:endParaRPr lang="en-CA" sz="3000" dirty="0" smtClean="0">
              <a:solidFill>
                <a:schemeClr val="tx1"/>
              </a:solidFill>
            </a:endParaRPr>
          </a:p>
          <a:p>
            <a:pPr marL="502920" lvl="0" indent="-457200">
              <a:buAutoNum type="arabicPeriod"/>
            </a:pPr>
            <a:endParaRPr lang="en-CA" dirty="0">
              <a:solidFill>
                <a:schemeClr val="tx1"/>
              </a:solidFill>
            </a:endParaRPr>
          </a:p>
          <a:p>
            <a:pPr algn="just"/>
            <a:endParaRPr lang="en-CA" dirty="0">
              <a:solidFill>
                <a:schemeClr val="tx1"/>
              </a:solidFill>
            </a:endParaRPr>
          </a:p>
          <a:p>
            <a:pPr marL="502920" lvl="0" indent="-457200">
              <a:buAutoNum type="arabicPeriod"/>
            </a:pPr>
            <a:endParaRPr lang="en-CA" dirty="0">
              <a:solidFill>
                <a:schemeClr val="tx1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How do you develop a crime prevention project? What are the key elements?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451381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en-CA" sz="3600" dirty="0">
                <a:solidFill>
                  <a:schemeClr val="tx1"/>
                </a:solidFill>
              </a:rPr>
              <a:t>The more info you have, the more your project will target the problem and the more chance you will have an impact</a:t>
            </a:r>
          </a:p>
          <a:p>
            <a:pPr marL="45720" indent="0" algn="ctr">
              <a:buNone/>
            </a:pPr>
            <a:endParaRPr lang="en-CA" sz="36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092080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z="3000" dirty="0" smtClean="0"/>
              <a:t>Developing a crime prevention project….</a:t>
            </a:r>
            <a:br>
              <a:rPr lang="en-CA" sz="3000" dirty="0" smtClean="0"/>
            </a:br>
            <a:r>
              <a:rPr lang="en-CA" sz="3000" dirty="0" smtClean="0"/>
              <a:t>It’s More difficult than it seems</a:t>
            </a:r>
            <a:endParaRPr lang="en-CA" sz="3000" dirty="0"/>
          </a:p>
        </p:txBody>
      </p:sp>
      <p:pic>
        <p:nvPicPr>
          <p:cNvPr id="1030" name="Picture 6" descr="https://encrypted-tbn0.gstatic.com/images?q=tbn:ANd9GcQJNSKzhwqvzW2XF4R0ko__sU60ymJzepyvAc7bm-xiwr-kq-zNPRX7pCk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1876" y="1988840"/>
            <a:ext cx="4199507" cy="41995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15749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0999" y="1719070"/>
            <a:ext cx="8407893" cy="4950289"/>
          </a:xfrm>
        </p:spPr>
        <p:txBody>
          <a:bodyPr>
            <a:normAutofit/>
          </a:bodyPr>
          <a:lstStyle/>
          <a:p>
            <a:pPr marL="45720" lvl="0" indent="0">
              <a:buNone/>
            </a:pPr>
            <a:endParaRPr lang="en-CA" sz="2800" dirty="0" smtClean="0">
              <a:solidFill>
                <a:schemeClr val="tx1"/>
              </a:solidFill>
            </a:endParaRPr>
          </a:p>
          <a:p>
            <a:pPr marL="45720" lvl="0" indent="0" algn="ctr">
              <a:buNone/>
            </a:pPr>
            <a:r>
              <a:rPr lang="en-CA" sz="2800" dirty="0" smtClean="0">
                <a:solidFill>
                  <a:srgbClr val="FF0000"/>
                </a:solidFill>
              </a:rPr>
              <a:t>2. Who does this affect? Identify a </a:t>
            </a:r>
            <a:r>
              <a:rPr lang="en-CA" sz="2800" dirty="0">
                <a:solidFill>
                  <a:srgbClr val="FF0000"/>
                </a:solidFill>
              </a:rPr>
              <a:t>t</a:t>
            </a:r>
            <a:r>
              <a:rPr lang="en-CA" sz="2800" dirty="0" smtClean="0">
                <a:solidFill>
                  <a:srgbClr val="FF0000"/>
                </a:solidFill>
              </a:rPr>
              <a:t>arget group that is really AT-RISK, IN DIFFICULTY or GAINING STABILITY</a:t>
            </a:r>
          </a:p>
          <a:p>
            <a:pPr marL="45720" lvl="0" indent="0" algn="ctr">
              <a:buNone/>
            </a:pPr>
            <a:endParaRPr lang="en-CA" sz="2800" dirty="0">
              <a:solidFill>
                <a:srgbClr val="FF0000"/>
              </a:solidFill>
            </a:endParaRPr>
          </a:p>
          <a:p>
            <a:pPr marL="45720" lvl="0" indent="0" algn="ctr">
              <a:buNone/>
            </a:pPr>
            <a:endParaRPr lang="en-CA" sz="2800" dirty="0" smtClean="0">
              <a:solidFill>
                <a:srgbClr val="FF0000"/>
              </a:solidFill>
            </a:endParaRPr>
          </a:p>
          <a:p>
            <a:pPr marL="45720" lvl="0" indent="0" algn="ctr">
              <a:buNone/>
            </a:pPr>
            <a:r>
              <a:rPr lang="en-CA" sz="2800" dirty="0" smtClean="0">
                <a:solidFill>
                  <a:schemeClr val="tx1"/>
                </a:solidFill>
              </a:rPr>
              <a:t>It is important that you target one of these groups if you want to do ‘prevention’</a:t>
            </a:r>
          </a:p>
          <a:p>
            <a:pPr marL="45720" lvl="0" indent="0">
              <a:buNone/>
            </a:pPr>
            <a:endParaRPr lang="en-CA" sz="2800" dirty="0" smtClean="0"/>
          </a:p>
          <a:p>
            <a:pPr lvl="1"/>
            <a:endParaRPr lang="en-CA" sz="2800" dirty="0" smtClean="0"/>
          </a:p>
          <a:p>
            <a:pPr marL="45720" lvl="0" indent="0">
              <a:buNone/>
            </a:pPr>
            <a:endParaRPr lang="en-CA" dirty="0"/>
          </a:p>
          <a:p>
            <a:pPr lvl="1"/>
            <a:endParaRPr lang="en-CA" dirty="0" smtClean="0"/>
          </a:p>
          <a:p>
            <a:pPr lvl="1"/>
            <a:endParaRPr lang="en-CA" dirty="0" smtClean="0"/>
          </a:p>
          <a:p>
            <a:pPr marL="45720" indent="0">
              <a:buNone/>
            </a:pPr>
            <a:endParaRPr lang="en-CA" dirty="0"/>
          </a:p>
          <a:p>
            <a:pPr lvl="0"/>
            <a:endParaRPr lang="en-CA" dirty="0"/>
          </a:p>
          <a:p>
            <a:endParaRPr lang="en-CA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How do you develop a crime prevention project? What are the key elements?</a:t>
            </a:r>
          </a:p>
        </p:txBody>
      </p:sp>
    </p:spTree>
    <p:extLst>
      <p:ext uri="{BB962C8B-B14F-4D97-AF65-F5344CB8AC3E}">
        <p14:creationId xmlns:p14="http://schemas.microsoft.com/office/powerpoint/2010/main" val="2807098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" indent="0">
              <a:buNone/>
            </a:pPr>
            <a:endParaRPr lang="en-CA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999" y="188640"/>
            <a:ext cx="8655497" cy="1224136"/>
          </a:xfrm>
        </p:spPr>
        <p:txBody>
          <a:bodyPr>
            <a:noAutofit/>
          </a:bodyPr>
          <a:lstStyle/>
          <a:p>
            <a:pPr marL="45720" lvl="0"/>
            <a:r>
              <a:rPr lang="en-CA" sz="2400" dirty="0" smtClean="0"/>
              <a:t>Target </a:t>
            </a:r>
            <a:r>
              <a:rPr lang="en-CA" sz="2400" dirty="0"/>
              <a:t>group is really AT-RISK, IN DIFFICULTY or GAINING </a:t>
            </a:r>
            <a:r>
              <a:rPr lang="en-CA" sz="2400" dirty="0" smtClean="0"/>
              <a:t>STABILITY</a:t>
            </a:r>
            <a:endParaRPr lang="en-CA" sz="2400" dirty="0"/>
          </a:p>
        </p:txBody>
      </p:sp>
      <p:graphicFrame>
        <p:nvGraphicFramePr>
          <p:cNvPr id="4" name="Diagram 3"/>
          <p:cNvGraphicFramePr/>
          <p:nvPr>
            <p:extLst/>
          </p:nvPr>
        </p:nvGraphicFramePr>
        <p:xfrm>
          <a:off x="179512" y="1772816"/>
          <a:ext cx="8712968" cy="48245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755522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" lvl="1" indent="0">
              <a:buClr>
                <a:schemeClr val="accent1"/>
              </a:buClr>
              <a:buNone/>
            </a:pPr>
            <a:endParaRPr lang="en-CA" sz="3200" dirty="0" smtClean="0">
              <a:solidFill>
                <a:schemeClr val="tx1"/>
              </a:solidFill>
            </a:endParaRPr>
          </a:p>
          <a:p>
            <a:pPr marL="45720" lvl="1" indent="0">
              <a:buClr>
                <a:schemeClr val="accent1"/>
              </a:buClr>
              <a:buNone/>
            </a:pPr>
            <a:endParaRPr lang="en-CA" sz="3200" dirty="0">
              <a:solidFill>
                <a:schemeClr val="tx1"/>
              </a:solidFill>
            </a:endParaRPr>
          </a:p>
          <a:p>
            <a:pPr marL="45720" lvl="1" indent="0" algn="ctr">
              <a:buClr>
                <a:schemeClr val="accent1"/>
              </a:buClr>
              <a:buNone/>
            </a:pPr>
            <a:r>
              <a:rPr lang="en-CA" sz="3200" dirty="0" smtClean="0">
                <a:solidFill>
                  <a:schemeClr val="tx1"/>
                </a:solidFill>
              </a:rPr>
              <a:t>Make </a:t>
            </a:r>
            <a:r>
              <a:rPr lang="en-CA" sz="3200" dirty="0">
                <a:solidFill>
                  <a:schemeClr val="tx1"/>
                </a:solidFill>
              </a:rPr>
              <a:t>sure you can </a:t>
            </a:r>
            <a:r>
              <a:rPr lang="en-CA" sz="3200" dirty="0" smtClean="0">
                <a:solidFill>
                  <a:schemeClr val="tx1"/>
                </a:solidFill>
              </a:rPr>
              <a:t>really recruit </a:t>
            </a:r>
            <a:r>
              <a:rPr lang="en-CA" sz="3200" dirty="0">
                <a:solidFill>
                  <a:schemeClr val="tx1"/>
                </a:solidFill>
              </a:rPr>
              <a:t>this </a:t>
            </a:r>
            <a:r>
              <a:rPr lang="en-CA" sz="3200" dirty="0" smtClean="0">
                <a:solidFill>
                  <a:schemeClr val="tx1"/>
                </a:solidFill>
              </a:rPr>
              <a:t>group and that you </a:t>
            </a:r>
            <a:r>
              <a:rPr lang="en-CA" sz="3200" dirty="0" smtClean="0">
                <a:solidFill>
                  <a:schemeClr val="tx1"/>
                </a:solidFill>
              </a:rPr>
              <a:t>choose </a:t>
            </a:r>
            <a:r>
              <a:rPr lang="en-CA" sz="3200" dirty="0" smtClean="0">
                <a:solidFill>
                  <a:schemeClr val="tx1"/>
                </a:solidFill>
              </a:rPr>
              <a:t>the right group for your project</a:t>
            </a:r>
            <a:endParaRPr lang="en-CA" sz="3200" dirty="0">
              <a:solidFill>
                <a:schemeClr val="tx1"/>
              </a:solidFill>
            </a:endParaRPr>
          </a:p>
          <a:p>
            <a:pPr marL="45720" indent="0">
              <a:buNone/>
            </a:pPr>
            <a:endParaRPr lang="en-CA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999" y="188640"/>
            <a:ext cx="8655497" cy="1224136"/>
          </a:xfrm>
        </p:spPr>
        <p:txBody>
          <a:bodyPr>
            <a:noAutofit/>
          </a:bodyPr>
          <a:lstStyle/>
          <a:p>
            <a:pPr marL="45720" lvl="0"/>
            <a:r>
              <a:rPr lang="en-CA" sz="2400" dirty="0" smtClean="0"/>
              <a:t>Target </a:t>
            </a:r>
            <a:r>
              <a:rPr lang="en-CA" sz="2400" dirty="0"/>
              <a:t>group is really AT-RISK, IN DIFFICULTY or GAINING </a:t>
            </a:r>
            <a:r>
              <a:rPr lang="en-CA" sz="2400" dirty="0" smtClean="0"/>
              <a:t>STABILITY</a:t>
            </a:r>
            <a:endParaRPr lang="en-CA" sz="2400" dirty="0"/>
          </a:p>
        </p:txBody>
      </p:sp>
    </p:spTree>
    <p:extLst>
      <p:ext uri="{BB962C8B-B14F-4D97-AF65-F5344CB8AC3E}">
        <p14:creationId xmlns:p14="http://schemas.microsoft.com/office/powerpoint/2010/main" val="1034280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79512" y="1628800"/>
            <a:ext cx="8856983" cy="5229200"/>
          </a:xfrm>
        </p:spPr>
        <p:txBody>
          <a:bodyPr>
            <a:normAutofit fontScale="92500" lnSpcReduction="1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CA" sz="2300" dirty="0" smtClean="0">
                <a:solidFill>
                  <a:schemeClr val="tx1"/>
                </a:solidFill>
              </a:rPr>
              <a:t>Youth </a:t>
            </a:r>
            <a:r>
              <a:rPr lang="en-CA" sz="2300" dirty="0">
                <a:solidFill>
                  <a:schemeClr val="tx1"/>
                </a:solidFill>
              </a:rPr>
              <a:t>gang problem in a community that is </a:t>
            </a:r>
            <a:r>
              <a:rPr lang="en-CA" sz="2300" dirty="0" smtClean="0">
                <a:solidFill>
                  <a:schemeClr val="tx1"/>
                </a:solidFill>
              </a:rPr>
              <a:t>linked to the trafficking </a:t>
            </a:r>
            <a:r>
              <a:rPr lang="en-CA" sz="2300" dirty="0">
                <a:solidFill>
                  <a:schemeClr val="tx1"/>
                </a:solidFill>
              </a:rPr>
              <a:t>of drugs. </a:t>
            </a:r>
            <a:endParaRPr lang="en-CA" sz="2300" dirty="0" smtClean="0">
              <a:solidFill>
                <a:schemeClr val="tx1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CA" sz="2300" dirty="0" smtClean="0">
                <a:solidFill>
                  <a:schemeClr val="tx1"/>
                </a:solidFill>
              </a:rPr>
              <a:t>10 </a:t>
            </a:r>
            <a:r>
              <a:rPr lang="en-CA" sz="2300" dirty="0">
                <a:solidFill>
                  <a:schemeClr val="tx1"/>
                </a:solidFill>
              </a:rPr>
              <a:t>to 12 youth between the ages of 14-17 are </a:t>
            </a:r>
            <a:r>
              <a:rPr lang="en-CA" sz="2300" dirty="0" smtClean="0">
                <a:solidFill>
                  <a:schemeClr val="tx1"/>
                </a:solidFill>
              </a:rPr>
              <a:t>involved and many more are at-risk of joining.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CA" sz="2300" u="sng" dirty="0" smtClean="0">
                <a:solidFill>
                  <a:schemeClr val="tx1"/>
                </a:solidFill>
              </a:rPr>
              <a:t>Info:</a:t>
            </a:r>
            <a:r>
              <a:rPr lang="en-CA" sz="2300" dirty="0" smtClean="0">
                <a:solidFill>
                  <a:schemeClr val="tx1"/>
                </a:solidFill>
              </a:rPr>
              <a:t> Police</a:t>
            </a:r>
            <a:r>
              <a:rPr lang="en-CA" sz="2300" dirty="0">
                <a:solidFill>
                  <a:schemeClr val="tx1"/>
                </a:solidFill>
              </a:rPr>
              <a:t>, youth protection and social services data are used to understand this problem</a:t>
            </a:r>
            <a:r>
              <a:rPr lang="en-CA" sz="2300" dirty="0" smtClean="0">
                <a:solidFill>
                  <a:schemeClr val="tx1"/>
                </a:solidFill>
              </a:rPr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CA" sz="2300" u="sng" dirty="0" smtClean="0">
                <a:solidFill>
                  <a:schemeClr val="tx1"/>
                </a:solidFill>
              </a:rPr>
              <a:t>At-risk and in </a:t>
            </a:r>
            <a:r>
              <a:rPr lang="en-CA" sz="2300" u="sng" dirty="0" smtClean="0">
                <a:solidFill>
                  <a:schemeClr val="tx1"/>
                </a:solidFill>
              </a:rPr>
              <a:t>difficulty population</a:t>
            </a:r>
            <a:r>
              <a:rPr lang="en-CA" sz="2300" dirty="0" smtClean="0">
                <a:solidFill>
                  <a:schemeClr val="tx1"/>
                </a:solidFill>
              </a:rPr>
              <a:t>: </a:t>
            </a:r>
            <a:r>
              <a:rPr lang="en-CA" sz="2300" dirty="0">
                <a:solidFill>
                  <a:schemeClr val="tx1"/>
                </a:solidFill>
              </a:rPr>
              <a:t>Participants are selected based on indicators such as aggressiveness, opposition, provocation, difficulties in social </a:t>
            </a:r>
            <a:r>
              <a:rPr lang="en-CA" sz="2300" dirty="0" smtClean="0">
                <a:solidFill>
                  <a:schemeClr val="tx1"/>
                </a:solidFill>
              </a:rPr>
              <a:t>relations, </a:t>
            </a:r>
            <a:r>
              <a:rPr lang="en-CA" sz="2300" dirty="0">
                <a:solidFill>
                  <a:schemeClr val="tx1"/>
                </a:solidFill>
              </a:rPr>
              <a:t>behavioural </a:t>
            </a:r>
            <a:r>
              <a:rPr lang="en-CA" sz="2300" dirty="0" smtClean="0">
                <a:solidFill>
                  <a:schemeClr val="tx1"/>
                </a:solidFill>
              </a:rPr>
              <a:t>problems, criminal record.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CA" sz="2300" u="sng" dirty="0" smtClean="0">
                <a:solidFill>
                  <a:schemeClr val="tx1"/>
                </a:solidFill>
              </a:rPr>
              <a:t>Risk factors</a:t>
            </a:r>
            <a:r>
              <a:rPr lang="en-CA" sz="2300" dirty="0" smtClean="0">
                <a:solidFill>
                  <a:schemeClr val="tx1"/>
                </a:solidFill>
              </a:rPr>
              <a:t>: </a:t>
            </a:r>
            <a:r>
              <a:rPr lang="en-CA" sz="2300" dirty="0">
                <a:solidFill>
                  <a:schemeClr val="tx1"/>
                </a:solidFill>
              </a:rPr>
              <a:t>Low literacy, </a:t>
            </a:r>
            <a:r>
              <a:rPr lang="en-CA" sz="2300" dirty="0" smtClean="0">
                <a:solidFill>
                  <a:schemeClr val="tx1"/>
                </a:solidFill>
              </a:rPr>
              <a:t>poor mental health, </a:t>
            </a:r>
            <a:r>
              <a:rPr lang="en-CA" sz="2300" dirty="0">
                <a:solidFill>
                  <a:schemeClr val="tx1"/>
                </a:solidFill>
              </a:rPr>
              <a:t>early and repeated anti-social </a:t>
            </a:r>
            <a:r>
              <a:rPr lang="en-CA" sz="2300" dirty="0" smtClean="0">
                <a:solidFill>
                  <a:schemeClr val="tx1"/>
                </a:solidFill>
              </a:rPr>
              <a:t>behaviour.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CA" sz="2300" dirty="0" smtClean="0">
                <a:solidFill>
                  <a:schemeClr val="tx1"/>
                </a:solidFill>
              </a:rPr>
              <a:t>We know that from other good practices from remote areas that a youth </a:t>
            </a:r>
            <a:r>
              <a:rPr lang="en-CA" sz="2300" dirty="0">
                <a:solidFill>
                  <a:schemeClr val="tx1"/>
                </a:solidFill>
              </a:rPr>
              <a:t>intervention and rehabilitation </a:t>
            </a:r>
            <a:r>
              <a:rPr lang="en-CA" sz="2300" dirty="0" smtClean="0">
                <a:solidFill>
                  <a:schemeClr val="tx1"/>
                </a:solidFill>
              </a:rPr>
              <a:t>program works to </a:t>
            </a:r>
            <a:r>
              <a:rPr lang="en-CA" sz="2300" dirty="0" smtClean="0">
                <a:solidFill>
                  <a:schemeClr val="tx1"/>
                </a:solidFill>
              </a:rPr>
              <a:t>prevent </a:t>
            </a:r>
            <a:r>
              <a:rPr lang="en-CA" sz="2300" dirty="0" smtClean="0">
                <a:solidFill>
                  <a:schemeClr val="tx1"/>
                </a:solidFill>
              </a:rPr>
              <a:t>more youth from joining and help those in the gang.</a:t>
            </a:r>
            <a:endParaRPr lang="en-CA" sz="2300" dirty="0">
              <a:solidFill>
                <a:schemeClr val="tx1"/>
              </a:solidFill>
            </a:endParaRPr>
          </a:p>
          <a:p>
            <a:pPr marL="45720" indent="0">
              <a:buNone/>
            </a:pPr>
            <a:r>
              <a:rPr lang="en-CA" dirty="0"/>
              <a:t> </a:t>
            </a:r>
            <a:endParaRPr lang="en-CA" dirty="0" smtClean="0"/>
          </a:p>
          <a:p>
            <a:pPr marL="45720" indent="0">
              <a:buNone/>
            </a:pPr>
            <a:endParaRPr lang="en-CA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79513" y="188640"/>
            <a:ext cx="8856982" cy="1296144"/>
          </a:xfrm>
        </p:spPr>
        <p:txBody>
          <a:bodyPr/>
          <a:lstStyle/>
          <a:p>
            <a:pPr lvl="0"/>
            <a:r>
              <a:rPr lang="en-CA" sz="2400" dirty="0" smtClean="0"/>
              <a:t>Here is AN Example…</a:t>
            </a:r>
            <a:endParaRPr lang="en-CA" sz="2400" dirty="0"/>
          </a:p>
        </p:txBody>
      </p:sp>
    </p:spTree>
    <p:extLst>
      <p:ext uri="{BB962C8B-B14F-4D97-AF65-F5344CB8AC3E}">
        <p14:creationId xmlns:p14="http://schemas.microsoft.com/office/powerpoint/2010/main" val="720063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" indent="0" algn="ctr">
              <a:buNone/>
            </a:pPr>
            <a:endParaRPr lang="en-CA" sz="3200" dirty="0" smtClean="0">
              <a:solidFill>
                <a:srgbClr val="FF0000"/>
              </a:solidFill>
            </a:endParaRPr>
          </a:p>
          <a:p>
            <a:pPr marL="45720" indent="0" algn="ctr">
              <a:buNone/>
            </a:pPr>
            <a:r>
              <a:rPr lang="en-CA" sz="3200" dirty="0" smtClean="0">
                <a:solidFill>
                  <a:srgbClr val="FF0000"/>
                </a:solidFill>
              </a:rPr>
              <a:t>3</a:t>
            </a:r>
            <a:r>
              <a:rPr lang="en-CA" sz="3200" dirty="0" smtClean="0">
                <a:solidFill>
                  <a:srgbClr val="FF0000"/>
                </a:solidFill>
              </a:rPr>
              <a:t>. Start to unpack the issue with the </a:t>
            </a:r>
            <a:r>
              <a:rPr lang="en-CA" sz="3200" dirty="0" smtClean="0">
                <a:solidFill>
                  <a:srgbClr val="FF0000"/>
                </a:solidFill>
              </a:rPr>
              <a:t>information you have </a:t>
            </a:r>
            <a:r>
              <a:rPr lang="en-CA" sz="3200" dirty="0" smtClean="0">
                <a:solidFill>
                  <a:srgbClr val="FF0000"/>
                </a:solidFill>
              </a:rPr>
              <a:t>so far</a:t>
            </a:r>
            <a:endParaRPr lang="en-CA" sz="3200" dirty="0">
              <a:solidFill>
                <a:srgbClr val="FF000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How do you develop a crime prevention project? What are the key elements?</a:t>
            </a:r>
          </a:p>
        </p:txBody>
      </p:sp>
    </p:spTree>
    <p:extLst>
      <p:ext uri="{BB962C8B-B14F-4D97-AF65-F5344CB8AC3E}">
        <p14:creationId xmlns:p14="http://schemas.microsoft.com/office/powerpoint/2010/main" val="368979596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32183942"/>
              </p:ext>
            </p:extLst>
          </p:nvPr>
        </p:nvGraphicFramePr>
        <p:xfrm>
          <a:off x="179512" y="1628800"/>
          <a:ext cx="8784976" cy="521702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96244"/>
                <a:gridCol w="2196244"/>
                <a:gridCol w="2196244"/>
                <a:gridCol w="2196244"/>
              </a:tblGrid>
              <a:tr h="1467981">
                <a:tc>
                  <a:txBody>
                    <a:bodyPr/>
                    <a:lstStyle/>
                    <a:p>
                      <a:r>
                        <a:rPr lang="en-CA" sz="1600" dirty="0" smtClean="0"/>
                        <a:t>What is</a:t>
                      </a:r>
                      <a:r>
                        <a:rPr lang="en-CA" sz="1600" baseline="0" dirty="0" smtClean="0"/>
                        <a:t> the problem? What information backs this up?</a:t>
                      </a:r>
                      <a:endParaRPr lang="en-CA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600" dirty="0" smtClean="0"/>
                        <a:t>Risk factors that are causing</a:t>
                      </a:r>
                      <a:r>
                        <a:rPr lang="en-CA" sz="1600" baseline="0" dirty="0" smtClean="0"/>
                        <a:t> the problem </a:t>
                      </a:r>
                      <a:r>
                        <a:rPr lang="en-CA" sz="1600" dirty="0" smtClean="0"/>
                        <a:t>among</a:t>
                      </a:r>
                      <a:r>
                        <a:rPr lang="en-CA" sz="1600" baseline="0" dirty="0" smtClean="0"/>
                        <a:t> your target group</a:t>
                      </a:r>
                      <a:endParaRPr lang="en-CA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600" dirty="0" smtClean="0"/>
                        <a:t>Other reasons behind the problem</a:t>
                      </a:r>
                      <a:endParaRPr lang="en-CA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600" baseline="0" dirty="0" smtClean="0"/>
                        <a:t>What is needed to prevent future problems?</a:t>
                      </a:r>
                      <a:endParaRPr lang="en-CA" sz="1600" dirty="0"/>
                    </a:p>
                  </a:txBody>
                  <a:tcPr/>
                </a:tc>
              </a:tr>
              <a:tr h="3500572">
                <a:tc>
                  <a:txBody>
                    <a:bodyPr/>
                    <a:lstStyle/>
                    <a:p>
                      <a:r>
                        <a:rPr lang="en-CA" sz="1600" dirty="0" smtClean="0"/>
                        <a:t>There</a:t>
                      </a:r>
                      <a:r>
                        <a:rPr lang="en-CA" sz="1600" baseline="0" dirty="0" smtClean="0"/>
                        <a:t> is a major problem</a:t>
                      </a:r>
                      <a:r>
                        <a:rPr lang="en-CA" sz="1600" dirty="0" smtClean="0"/>
                        <a:t> of domestic</a:t>
                      </a:r>
                      <a:r>
                        <a:rPr lang="en-CA" sz="1600" baseline="0" dirty="0" smtClean="0"/>
                        <a:t> violence against women when men are drinking. </a:t>
                      </a:r>
                    </a:p>
                    <a:p>
                      <a:endParaRPr lang="en-CA" sz="1600" baseline="0" dirty="0" smtClean="0"/>
                    </a:p>
                    <a:p>
                      <a:r>
                        <a:rPr lang="en-CA" sz="1600" baseline="0" dirty="0" smtClean="0"/>
                        <a:t>Statistics from police and social services show it is the #1 issue.</a:t>
                      </a:r>
                    </a:p>
                    <a:p>
                      <a:endParaRPr lang="en-CA" sz="1600" baseline="0" dirty="0" smtClean="0"/>
                    </a:p>
                    <a:p>
                      <a:r>
                        <a:rPr lang="en-CA" sz="1600" baseline="0" dirty="0" smtClean="0"/>
                        <a:t>At community meetings all main actors agree something needs to be done to address it.</a:t>
                      </a:r>
                      <a:endParaRPr lang="en-CA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1600" dirty="0" smtClean="0">
                          <a:solidFill>
                            <a:schemeClr val="tx1"/>
                          </a:solidFill>
                        </a:rPr>
                        <a:t>- Substance abuse </a:t>
                      </a:r>
                    </a:p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1600" dirty="0" smtClean="0">
                          <a:solidFill>
                            <a:schemeClr val="tx1"/>
                          </a:solidFill>
                        </a:rPr>
                        <a:t>- Poor</a:t>
                      </a:r>
                      <a:r>
                        <a:rPr lang="en-CA" sz="1600" baseline="0" dirty="0" smtClean="0">
                          <a:solidFill>
                            <a:schemeClr val="tx1"/>
                          </a:solidFill>
                        </a:rPr>
                        <a:t> mental health</a:t>
                      </a:r>
                    </a:p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1600" baseline="0" dirty="0" smtClean="0">
                          <a:solidFill>
                            <a:schemeClr val="tx1"/>
                          </a:solidFill>
                        </a:rPr>
                        <a:t>- Unemployment</a:t>
                      </a:r>
                      <a:endParaRPr lang="en-CA" sz="16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CA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en-CA" sz="1600" dirty="0" smtClean="0"/>
                        <a:t>Small</a:t>
                      </a:r>
                      <a:r>
                        <a:rPr lang="en-CA" sz="1600" baseline="0" dirty="0" smtClean="0"/>
                        <a:t> size and isolation of the community makes it difficult to find jobs, and there are few social services to provide mental health services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CA" sz="1600" baseline="0" dirty="0" smtClean="0"/>
                        <a:t>People lack skills to get jobs and there is a high school drop-out rate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1600" baseline="0" dirty="0" smtClean="0"/>
                        <a:t>???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Unpack the issue - The process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222684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0999" y="1719070"/>
            <a:ext cx="8439473" cy="4806273"/>
          </a:xfrm>
        </p:spPr>
        <p:txBody>
          <a:bodyPr>
            <a:normAutofit/>
          </a:bodyPr>
          <a:lstStyle/>
          <a:p>
            <a:endParaRPr lang="en-CA" sz="2800" dirty="0">
              <a:solidFill>
                <a:schemeClr val="tx1"/>
              </a:solidFill>
            </a:endParaRPr>
          </a:p>
          <a:p>
            <a:r>
              <a:rPr lang="en-CA" sz="2800" dirty="0" smtClean="0">
                <a:solidFill>
                  <a:schemeClr val="tx1"/>
                </a:solidFill>
              </a:rPr>
              <a:t>What are the protective factors to address this issue? </a:t>
            </a:r>
          </a:p>
          <a:p>
            <a:pPr marL="45720" indent="0">
              <a:buNone/>
            </a:pPr>
            <a:r>
              <a:rPr lang="en-CA" sz="2800" dirty="0" smtClean="0">
                <a:solidFill>
                  <a:schemeClr val="tx1"/>
                </a:solidFill>
              </a:rPr>
              <a:t>-&gt; What is needed to prevent the target group from committing a crime, being a victim or committing more crimes?</a:t>
            </a:r>
          </a:p>
          <a:p>
            <a:pPr marL="45720" indent="0">
              <a:buNone/>
            </a:pPr>
            <a:endParaRPr lang="en-CA" sz="2800" dirty="0">
              <a:solidFill>
                <a:schemeClr val="tx1"/>
              </a:solidFill>
            </a:endParaRPr>
          </a:p>
          <a:p>
            <a:pPr marL="45720" indent="0">
              <a:buNone/>
            </a:pPr>
            <a:endParaRPr lang="en-CA" sz="2800" dirty="0" smtClean="0">
              <a:solidFill>
                <a:schemeClr val="tx1"/>
              </a:solidFill>
            </a:endParaRPr>
          </a:p>
          <a:p>
            <a:endParaRPr lang="en-CA" sz="2800" dirty="0"/>
          </a:p>
          <a:p>
            <a:endParaRPr lang="en-CA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protective factors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904090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08916313"/>
              </p:ext>
            </p:extLst>
          </p:nvPr>
        </p:nvGraphicFramePr>
        <p:xfrm>
          <a:off x="179512" y="1628800"/>
          <a:ext cx="8784976" cy="521702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96244"/>
                <a:gridCol w="2196244"/>
                <a:gridCol w="2196244"/>
                <a:gridCol w="2196244"/>
              </a:tblGrid>
              <a:tr h="1467981">
                <a:tc>
                  <a:txBody>
                    <a:bodyPr/>
                    <a:lstStyle/>
                    <a:p>
                      <a:r>
                        <a:rPr lang="en-CA" sz="1600" dirty="0" smtClean="0"/>
                        <a:t>What is</a:t>
                      </a:r>
                      <a:r>
                        <a:rPr lang="en-CA" sz="1600" baseline="0" dirty="0" smtClean="0"/>
                        <a:t> the problem? What information backs this up?</a:t>
                      </a:r>
                      <a:endParaRPr lang="en-CA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600" dirty="0" smtClean="0"/>
                        <a:t>Risk factors that are causing</a:t>
                      </a:r>
                      <a:r>
                        <a:rPr lang="en-CA" sz="1600" baseline="0" dirty="0" smtClean="0"/>
                        <a:t> the problem </a:t>
                      </a:r>
                      <a:r>
                        <a:rPr lang="en-CA" sz="1600" dirty="0" smtClean="0"/>
                        <a:t>among</a:t>
                      </a:r>
                      <a:r>
                        <a:rPr lang="en-CA" sz="1600" baseline="0" dirty="0" smtClean="0"/>
                        <a:t> your target group</a:t>
                      </a:r>
                      <a:endParaRPr lang="en-CA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600" dirty="0" smtClean="0"/>
                        <a:t>Other reasons behind the problem</a:t>
                      </a:r>
                      <a:endParaRPr lang="en-CA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600" baseline="0" dirty="0" smtClean="0"/>
                        <a:t>What is needed to prevent future problems?</a:t>
                      </a:r>
                      <a:endParaRPr lang="en-CA" sz="1600" dirty="0"/>
                    </a:p>
                  </a:txBody>
                  <a:tcPr/>
                </a:tc>
              </a:tr>
              <a:tr h="3500572">
                <a:tc>
                  <a:txBody>
                    <a:bodyPr/>
                    <a:lstStyle/>
                    <a:p>
                      <a:r>
                        <a:rPr lang="en-CA" sz="1600" dirty="0" smtClean="0"/>
                        <a:t>There</a:t>
                      </a:r>
                      <a:r>
                        <a:rPr lang="en-CA" sz="1600" baseline="0" dirty="0" smtClean="0"/>
                        <a:t> is a major problem</a:t>
                      </a:r>
                      <a:r>
                        <a:rPr lang="en-CA" sz="1600" dirty="0" smtClean="0"/>
                        <a:t> of domestic</a:t>
                      </a:r>
                      <a:r>
                        <a:rPr lang="en-CA" sz="1600" baseline="0" dirty="0" smtClean="0"/>
                        <a:t> violence against women when men are drinking. </a:t>
                      </a:r>
                    </a:p>
                    <a:p>
                      <a:endParaRPr lang="en-CA" sz="1600" baseline="0" dirty="0" smtClean="0"/>
                    </a:p>
                    <a:p>
                      <a:r>
                        <a:rPr lang="en-CA" sz="1600" baseline="0" dirty="0" smtClean="0"/>
                        <a:t>Statistics from police and social services show it is the #1 issue.</a:t>
                      </a:r>
                    </a:p>
                    <a:p>
                      <a:endParaRPr lang="en-CA" sz="1600" baseline="0" dirty="0" smtClean="0"/>
                    </a:p>
                    <a:p>
                      <a:r>
                        <a:rPr lang="en-CA" sz="1600" baseline="0" dirty="0" smtClean="0"/>
                        <a:t>At community meetings all main actors agree something needs to be done to address it.</a:t>
                      </a:r>
                      <a:endParaRPr lang="en-CA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1600" dirty="0" smtClean="0">
                          <a:solidFill>
                            <a:schemeClr val="tx1"/>
                          </a:solidFill>
                        </a:rPr>
                        <a:t>- Substance abuse </a:t>
                      </a:r>
                    </a:p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1600" dirty="0" smtClean="0">
                          <a:solidFill>
                            <a:schemeClr val="tx1"/>
                          </a:solidFill>
                        </a:rPr>
                        <a:t>- Poor</a:t>
                      </a:r>
                      <a:r>
                        <a:rPr lang="en-CA" sz="1600" baseline="0" dirty="0" smtClean="0">
                          <a:solidFill>
                            <a:schemeClr val="tx1"/>
                          </a:solidFill>
                        </a:rPr>
                        <a:t> mental health</a:t>
                      </a:r>
                    </a:p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1600" baseline="0" dirty="0" smtClean="0">
                          <a:solidFill>
                            <a:schemeClr val="tx1"/>
                          </a:solidFill>
                        </a:rPr>
                        <a:t>- Unemployment</a:t>
                      </a:r>
                      <a:endParaRPr lang="en-CA" sz="16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CA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en-CA" sz="1600" dirty="0" smtClean="0"/>
                        <a:t>Small</a:t>
                      </a:r>
                      <a:r>
                        <a:rPr lang="en-CA" sz="1600" baseline="0" dirty="0" smtClean="0"/>
                        <a:t> size and isolation of the community makes it difficult to find jobs, and there are few social services to provide mental health services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CA" sz="1600" baseline="0" dirty="0" smtClean="0"/>
                        <a:t>People lack skills to get jobs and there is a high school drop-out rate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spcBef>
                          <a:spcPts val="0"/>
                        </a:spcBef>
                        <a:buClrTx/>
                        <a:buNone/>
                        <a:defRPr/>
                      </a:pPr>
                      <a:r>
                        <a:rPr lang="en-CA" sz="1600" dirty="0" smtClean="0">
                          <a:solidFill>
                            <a:srgbClr val="FF0000"/>
                          </a:solidFill>
                        </a:rPr>
                        <a:t>We specifically need: </a:t>
                      </a:r>
                    </a:p>
                    <a:p>
                      <a:pPr marL="285750" indent="-285750">
                        <a:spcBef>
                          <a:spcPts val="0"/>
                        </a:spcBef>
                        <a:buClrTx/>
                        <a:buFontTx/>
                        <a:buChar char="-"/>
                        <a:defRPr/>
                      </a:pPr>
                      <a:r>
                        <a:rPr lang="en-CA" sz="1600" dirty="0" smtClean="0">
                          <a:solidFill>
                            <a:srgbClr val="FF0000"/>
                          </a:solidFill>
                        </a:rPr>
                        <a:t>2 social workers</a:t>
                      </a:r>
                    </a:p>
                    <a:p>
                      <a:pPr marL="285750" indent="-285750">
                        <a:spcBef>
                          <a:spcPts val="0"/>
                        </a:spcBef>
                        <a:buClrTx/>
                        <a:buFontTx/>
                        <a:buChar char="-"/>
                        <a:defRPr/>
                      </a:pPr>
                      <a:r>
                        <a:rPr lang="en-CA" sz="1600" dirty="0" smtClean="0">
                          <a:solidFill>
                            <a:srgbClr val="FF0000"/>
                          </a:solidFill>
                        </a:rPr>
                        <a:t>A women’s shelter</a:t>
                      </a:r>
                    </a:p>
                    <a:p>
                      <a:pPr marL="285750" indent="-285750">
                        <a:spcBef>
                          <a:spcPts val="0"/>
                        </a:spcBef>
                        <a:buClrTx/>
                        <a:buFontTx/>
                        <a:buChar char="-"/>
                        <a:defRPr/>
                      </a:pPr>
                      <a:r>
                        <a:rPr lang="en-CA" sz="1600" dirty="0" smtClean="0">
                          <a:solidFill>
                            <a:srgbClr val="FF0000"/>
                          </a:solidFill>
                        </a:rPr>
                        <a:t>Substance abuse treatment program for the men</a:t>
                      </a:r>
                    </a:p>
                    <a:p>
                      <a:pPr marL="285750" indent="-285750">
                        <a:spcBef>
                          <a:spcPts val="0"/>
                        </a:spcBef>
                        <a:buClrTx/>
                        <a:buFontTx/>
                        <a:buChar char="-"/>
                        <a:defRPr/>
                      </a:pPr>
                      <a:endParaRPr lang="en-CA" sz="1600" dirty="0" smtClean="0">
                        <a:solidFill>
                          <a:srgbClr val="FF0000"/>
                        </a:solidFill>
                      </a:endParaRPr>
                    </a:p>
                    <a:p>
                      <a:pPr marL="0" indent="0">
                        <a:spcBef>
                          <a:spcPts val="0"/>
                        </a:spcBef>
                        <a:buClrTx/>
                        <a:buNone/>
                        <a:defRPr/>
                      </a:pPr>
                      <a:r>
                        <a:rPr lang="en-CA" sz="1600" dirty="0" smtClean="0">
                          <a:solidFill>
                            <a:srgbClr val="FF0000"/>
                          </a:solidFill>
                        </a:rPr>
                        <a:t>We want to prioritize for 2016:</a:t>
                      </a:r>
                    </a:p>
                    <a:p>
                      <a:pPr marL="285750" indent="-285750">
                        <a:spcBef>
                          <a:spcPts val="0"/>
                        </a:spcBef>
                        <a:buClrTx/>
                        <a:buFontTx/>
                        <a:buChar char="-"/>
                        <a:defRPr/>
                      </a:pPr>
                      <a:r>
                        <a:rPr lang="en-CA" sz="1600" dirty="0" smtClean="0">
                          <a:solidFill>
                            <a:srgbClr val="FF0000"/>
                          </a:solidFill>
                        </a:rPr>
                        <a:t>Training of 1 social worker</a:t>
                      </a:r>
                    </a:p>
                    <a:p>
                      <a:pPr marL="285750" indent="-285750">
                        <a:spcBef>
                          <a:spcPts val="0"/>
                        </a:spcBef>
                        <a:buClrTx/>
                        <a:buFontTx/>
                        <a:buChar char="-"/>
                        <a:defRPr/>
                      </a:pPr>
                      <a:r>
                        <a:rPr lang="en-CA" sz="1600" dirty="0" smtClean="0">
                          <a:solidFill>
                            <a:srgbClr val="FF0000"/>
                          </a:solidFill>
                        </a:rPr>
                        <a:t>Development of a substance abuse treatment program for the men</a:t>
                      </a:r>
                      <a:endParaRPr lang="en-CA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Unpack the issue - The process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564556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Unpack the issue - The process</a:t>
            </a:r>
            <a:endParaRPr lang="en-CA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spcBef>
                <a:spcPts val="0"/>
              </a:spcBef>
              <a:buClrTx/>
              <a:buNone/>
              <a:defRPr/>
            </a:pPr>
            <a:r>
              <a:rPr lang="en-CA" sz="2400" dirty="0">
                <a:solidFill>
                  <a:schemeClr val="tx1"/>
                </a:solidFill>
              </a:rPr>
              <a:t>We want to prioritize for 2016:</a:t>
            </a:r>
          </a:p>
          <a:p>
            <a:pPr marL="285750" indent="-285750">
              <a:spcBef>
                <a:spcPts val="0"/>
              </a:spcBef>
              <a:buClrTx/>
              <a:buFontTx/>
              <a:buChar char="-"/>
              <a:defRPr/>
            </a:pPr>
            <a:r>
              <a:rPr lang="en-CA" sz="2400" dirty="0">
                <a:solidFill>
                  <a:schemeClr val="tx1"/>
                </a:solidFill>
              </a:rPr>
              <a:t>Training of 1 social worker</a:t>
            </a:r>
          </a:p>
          <a:p>
            <a:pPr marL="285750" indent="-285750">
              <a:spcBef>
                <a:spcPts val="0"/>
              </a:spcBef>
              <a:buClrTx/>
              <a:buFontTx/>
              <a:buChar char="-"/>
              <a:defRPr/>
            </a:pPr>
            <a:r>
              <a:rPr lang="en-CA" sz="2400" dirty="0">
                <a:solidFill>
                  <a:schemeClr val="tx1"/>
                </a:solidFill>
              </a:rPr>
              <a:t>Development of a substance abuse treatment program for the men</a:t>
            </a:r>
          </a:p>
          <a:p>
            <a:endParaRPr lang="en-CA" sz="2400" dirty="0" smtClean="0">
              <a:solidFill>
                <a:schemeClr val="tx1"/>
              </a:solidFill>
            </a:endParaRPr>
          </a:p>
          <a:p>
            <a:endParaRPr lang="en-CA" sz="2400" dirty="0">
              <a:solidFill>
                <a:schemeClr val="tx1"/>
              </a:solidFill>
            </a:endParaRPr>
          </a:p>
          <a:p>
            <a:pPr marL="45720" indent="0">
              <a:buNone/>
            </a:pPr>
            <a:r>
              <a:rPr lang="en-CA" sz="2400" dirty="0" smtClean="0">
                <a:solidFill>
                  <a:schemeClr val="tx1"/>
                </a:solidFill>
              </a:rPr>
              <a:t>Unpack this further….</a:t>
            </a:r>
          </a:p>
          <a:p>
            <a:endParaRPr lang="en-CA" sz="2400" dirty="0">
              <a:solidFill>
                <a:schemeClr val="tx1"/>
              </a:solidFill>
            </a:endParaRPr>
          </a:p>
          <a:p>
            <a:r>
              <a:rPr lang="en-CA" sz="2400" dirty="0" smtClean="0">
                <a:solidFill>
                  <a:schemeClr val="tx1"/>
                </a:solidFill>
              </a:rPr>
              <a:t>What type of social worker is needed?</a:t>
            </a:r>
          </a:p>
          <a:p>
            <a:r>
              <a:rPr lang="en-CA" sz="2400" dirty="0" smtClean="0">
                <a:solidFill>
                  <a:schemeClr val="tx1"/>
                </a:solidFill>
              </a:rPr>
              <a:t>What are the specifics of the program you want…what works elsewhere?</a:t>
            </a:r>
            <a:endParaRPr lang="en-CA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201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0999" y="1719070"/>
            <a:ext cx="8407893" cy="4950289"/>
          </a:xfrm>
        </p:spPr>
        <p:txBody>
          <a:bodyPr>
            <a:normAutofit/>
          </a:bodyPr>
          <a:lstStyle/>
          <a:p>
            <a:pPr marL="45720" lvl="0" indent="0">
              <a:buNone/>
            </a:pPr>
            <a:endParaRPr lang="en-CA" sz="2800" dirty="0" smtClean="0">
              <a:solidFill>
                <a:schemeClr val="tx1"/>
              </a:solidFill>
            </a:endParaRPr>
          </a:p>
          <a:p>
            <a:pPr marL="45720" indent="0" algn="ctr">
              <a:buNone/>
            </a:pPr>
            <a:r>
              <a:rPr lang="en-CA" sz="2800" dirty="0" smtClean="0">
                <a:solidFill>
                  <a:srgbClr val="FF0000"/>
                </a:solidFill>
              </a:rPr>
              <a:t>4. Identify goals, objectives, expected results. There needs to be a clear link between them, and they need to be achievable.</a:t>
            </a:r>
          </a:p>
          <a:p>
            <a:pPr marL="45720" indent="0" algn="ctr">
              <a:buNone/>
            </a:pPr>
            <a:endParaRPr lang="en-CA" sz="2800" dirty="0">
              <a:solidFill>
                <a:srgbClr val="FF0000"/>
              </a:solidFill>
            </a:endParaRPr>
          </a:p>
          <a:p>
            <a:pPr marL="45720" indent="0" algn="ctr">
              <a:buNone/>
            </a:pPr>
            <a:endParaRPr lang="en-CA" sz="2800" dirty="0" smtClean="0">
              <a:solidFill>
                <a:srgbClr val="FF0000"/>
              </a:solidFill>
            </a:endParaRPr>
          </a:p>
          <a:p>
            <a:pPr marL="45720" indent="0" algn="ctr">
              <a:buNone/>
            </a:pPr>
            <a:r>
              <a:rPr lang="en-CA" sz="2800" dirty="0" smtClean="0">
                <a:solidFill>
                  <a:schemeClr val="tx1"/>
                </a:solidFill>
              </a:rPr>
              <a:t>This helps you to see if you your project is </a:t>
            </a:r>
            <a:r>
              <a:rPr lang="en-CA" sz="2800" dirty="0" smtClean="0">
                <a:solidFill>
                  <a:schemeClr val="tx1"/>
                </a:solidFill>
              </a:rPr>
              <a:t>well linked </a:t>
            </a:r>
            <a:r>
              <a:rPr lang="en-CA" sz="2800" dirty="0" smtClean="0">
                <a:solidFill>
                  <a:schemeClr val="tx1"/>
                </a:solidFill>
              </a:rPr>
              <a:t>with the issue and can actually tackle it</a:t>
            </a:r>
            <a:endParaRPr lang="en-CA" sz="2800" dirty="0">
              <a:solidFill>
                <a:schemeClr val="tx1"/>
              </a:solidFill>
            </a:endParaRPr>
          </a:p>
          <a:p>
            <a:pPr lvl="1"/>
            <a:endParaRPr lang="en-CA" sz="2800" dirty="0" smtClean="0"/>
          </a:p>
          <a:p>
            <a:pPr marL="45720" lvl="0" indent="0">
              <a:buNone/>
            </a:pPr>
            <a:endParaRPr lang="en-CA" dirty="0"/>
          </a:p>
          <a:p>
            <a:pPr lvl="1"/>
            <a:endParaRPr lang="en-CA" dirty="0" smtClean="0"/>
          </a:p>
          <a:p>
            <a:pPr lvl="1"/>
            <a:endParaRPr lang="en-CA" dirty="0" smtClean="0"/>
          </a:p>
          <a:p>
            <a:pPr marL="45720" indent="0">
              <a:buNone/>
            </a:pPr>
            <a:endParaRPr lang="en-CA" dirty="0"/>
          </a:p>
          <a:p>
            <a:pPr lvl="0"/>
            <a:endParaRPr lang="en-CA" dirty="0"/>
          </a:p>
          <a:p>
            <a:endParaRPr lang="en-CA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How do you develop a crime prevention project? What are the key elements?</a:t>
            </a:r>
          </a:p>
        </p:txBody>
      </p:sp>
    </p:spTree>
    <p:extLst>
      <p:ext uri="{BB962C8B-B14F-4D97-AF65-F5344CB8AC3E}">
        <p14:creationId xmlns:p14="http://schemas.microsoft.com/office/powerpoint/2010/main" val="3975674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07504" y="1628800"/>
            <a:ext cx="8856984" cy="5472608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en-CA" sz="3600" dirty="0" smtClean="0">
                <a:solidFill>
                  <a:schemeClr val="tx1"/>
                </a:solidFill>
              </a:rPr>
              <a:t>Every idea behind a project may be based on good intention, but…</a:t>
            </a:r>
          </a:p>
          <a:p>
            <a:pPr marL="45720" indent="0">
              <a:buNone/>
            </a:pPr>
            <a:endParaRPr lang="en-CA" sz="3600" dirty="0">
              <a:solidFill>
                <a:schemeClr val="tx1"/>
              </a:solidFill>
            </a:endParaRPr>
          </a:p>
          <a:p>
            <a:pPr marL="45720" indent="0">
              <a:buNone/>
            </a:pPr>
            <a:r>
              <a:rPr lang="en-CA" sz="3600" dirty="0" smtClean="0">
                <a:solidFill>
                  <a:schemeClr val="tx1"/>
                </a:solidFill>
              </a:rPr>
              <a:t>When it comes time to ACTUALLY DOING CRIME PREVENTION, it takes….</a:t>
            </a:r>
            <a:endParaRPr lang="en-CA" sz="3600" dirty="0">
              <a:solidFill>
                <a:schemeClr val="tx1"/>
              </a:solidFill>
            </a:endParaRPr>
          </a:p>
          <a:p>
            <a:pPr marL="45720" indent="0">
              <a:buNone/>
            </a:pPr>
            <a:r>
              <a:rPr lang="en-CA" sz="3600" dirty="0" smtClean="0">
                <a:solidFill>
                  <a:schemeClr val="tx1"/>
                </a:solidFill>
              </a:rPr>
              <a:t> </a:t>
            </a:r>
          </a:p>
          <a:p>
            <a:endParaRPr lang="en-CA" sz="3600" b="1" u="sng" dirty="0" smtClean="0">
              <a:solidFill>
                <a:schemeClr val="tx1"/>
              </a:solidFill>
            </a:endParaRPr>
          </a:p>
          <a:p>
            <a:pPr marL="45720" indent="0">
              <a:buNone/>
            </a:pPr>
            <a:endParaRPr lang="en-CA" sz="3100" dirty="0">
              <a:solidFill>
                <a:schemeClr val="tx1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07504" y="188640"/>
            <a:ext cx="8856984" cy="1296144"/>
          </a:xfrm>
        </p:spPr>
        <p:txBody>
          <a:bodyPr/>
          <a:lstStyle/>
          <a:p>
            <a:pPr lvl="0"/>
            <a:r>
              <a:rPr lang="en-CA" sz="2800" dirty="0"/>
              <a:t>Developing a crime prevention project….</a:t>
            </a:r>
            <a:br>
              <a:rPr lang="en-CA" sz="2800" dirty="0"/>
            </a:br>
            <a:r>
              <a:rPr lang="en-CA" sz="2800" dirty="0"/>
              <a:t>It’s More difficult than it seems</a:t>
            </a:r>
          </a:p>
        </p:txBody>
      </p:sp>
    </p:spTree>
    <p:extLst>
      <p:ext uri="{BB962C8B-B14F-4D97-AF65-F5344CB8AC3E}">
        <p14:creationId xmlns:p14="http://schemas.microsoft.com/office/powerpoint/2010/main" val="1760699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79512" y="1628800"/>
            <a:ext cx="8856983" cy="5229200"/>
          </a:xfrm>
        </p:spPr>
        <p:txBody>
          <a:bodyPr>
            <a:normAutofit lnSpcReduction="10000"/>
          </a:bodyPr>
          <a:lstStyle/>
          <a:p>
            <a:pPr lvl="1"/>
            <a:r>
              <a:rPr lang="en-CA" sz="2000" b="1" dirty="0" smtClean="0">
                <a:solidFill>
                  <a:schemeClr val="tx1"/>
                </a:solidFill>
              </a:rPr>
              <a:t>Goal </a:t>
            </a:r>
            <a:r>
              <a:rPr lang="en-CA" sz="2000" b="1" dirty="0">
                <a:solidFill>
                  <a:schemeClr val="tx1"/>
                </a:solidFill>
              </a:rPr>
              <a:t>(what do you want to achieve, must be prevention of crime)</a:t>
            </a:r>
            <a:r>
              <a:rPr lang="en-CA" sz="2000" dirty="0">
                <a:solidFill>
                  <a:schemeClr val="tx1"/>
                </a:solidFill>
              </a:rPr>
              <a:t>: </a:t>
            </a:r>
            <a:endParaRPr lang="en-CA" sz="2000" dirty="0" smtClean="0">
              <a:solidFill>
                <a:schemeClr val="tx1"/>
              </a:solidFill>
            </a:endParaRPr>
          </a:p>
          <a:p>
            <a:pPr lvl="2"/>
            <a:r>
              <a:rPr lang="en-CA" sz="2000" dirty="0" smtClean="0">
                <a:solidFill>
                  <a:schemeClr val="tx1"/>
                </a:solidFill>
              </a:rPr>
              <a:t>Reduce </a:t>
            </a:r>
            <a:r>
              <a:rPr lang="en-CA" sz="2000" dirty="0">
                <a:solidFill>
                  <a:schemeClr val="tx1"/>
                </a:solidFill>
              </a:rPr>
              <a:t>youth gang related crimes </a:t>
            </a:r>
          </a:p>
          <a:p>
            <a:pPr marL="365760" lvl="1" indent="0">
              <a:buNone/>
            </a:pPr>
            <a:endParaRPr lang="en-CA" sz="2000" dirty="0">
              <a:solidFill>
                <a:schemeClr val="tx1"/>
              </a:solidFill>
            </a:endParaRPr>
          </a:p>
          <a:p>
            <a:pPr lvl="1"/>
            <a:r>
              <a:rPr lang="en-CA" sz="2000" b="1" dirty="0" smtClean="0">
                <a:solidFill>
                  <a:schemeClr val="tx1"/>
                </a:solidFill>
              </a:rPr>
              <a:t>Objectives </a:t>
            </a:r>
            <a:r>
              <a:rPr lang="en-CA" sz="2000" b="1" dirty="0">
                <a:solidFill>
                  <a:schemeClr val="tx1"/>
                </a:solidFill>
              </a:rPr>
              <a:t>(how to achieve your goal?)</a:t>
            </a:r>
            <a:r>
              <a:rPr lang="en-CA" sz="2000" dirty="0">
                <a:solidFill>
                  <a:schemeClr val="tx1"/>
                </a:solidFill>
              </a:rPr>
              <a:t>: </a:t>
            </a:r>
            <a:endParaRPr lang="en-CA" sz="2000" dirty="0" smtClean="0">
              <a:solidFill>
                <a:schemeClr val="tx1"/>
              </a:solidFill>
            </a:endParaRPr>
          </a:p>
          <a:p>
            <a:pPr lvl="2" algn="just"/>
            <a:r>
              <a:rPr lang="en-CA" sz="2000" dirty="0">
                <a:solidFill>
                  <a:schemeClr val="tx1"/>
                </a:solidFill>
              </a:rPr>
              <a:t>Develop </a:t>
            </a:r>
            <a:r>
              <a:rPr lang="en-CA" sz="2000" dirty="0" smtClean="0">
                <a:solidFill>
                  <a:schemeClr val="tx1"/>
                </a:solidFill>
              </a:rPr>
              <a:t>an </a:t>
            </a:r>
            <a:r>
              <a:rPr lang="en-CA" sz="2000" dirty="0">
                <a:solidFill>
                  <a:schemeClr val="tx1"/>
                </a:solidFill>
              </a:rPr>
              <a:t>intervention and rehabilitation program </a:t>
            </a:r>
            <a:r>
              <a:rPr lang="en-CA" sz="2000" dirty="0" smtClean="0">
                <a:solidFill>
                  <a:schemeClr val="tx1"/>
                </a:solidFill>
              </a:rPr>
              <a:t>to: </a:t>
            </a:r>
            <a:endParaRPr lang="en-CA" sz="2000" dirty="0" smtClean="0">
              <a:solidFill>
                <a:schemeClr val="tx1"/>
              </a:solidFill>
            </a:endParaRPr>
          </a:p>
          <a:p>
            <a:pPr marL="640080" lvl="2" indent="0" algn="just">
              <a:buNone/>
            </a:pPr>
            <a:r>
              <a:rPr lang="en-CA" sz="2000" dirty="0" smtClean="0">
                <a:solidFill>
                  <a:schemeClr val="tx1"/>
                </a:solidFill>
              </a:rPr>
              <a:t>a) </a:t>
            </a:r>
            <a:r>
              <a:rPr lang="en-CA" sz="2000" dirty="0" smtClean="0">
                <a:solidFill>
                  <a:schemeClr val="tx1"/>
                </a:solidFill>
              </a:rPr>
              <a:t>Improve </a:t>
            </a:r>
            <a:r>
              <a:rPr lang="en-CA" sz="2000" dirty="0">
                <a:solidFill>
                  <a:schemeClr val="tx1"/>
                </a:solidFill>
              </a:rPr>
              <a:t>mental health and literacy ; </a:t>
            </a:r>
            <a:r>
              <a:rPr lang="en-CA" sz="2000" dirty="0" smtClean="0">
                <a:solidFill>
                  <a:schemeClr val="tx1"/>
                </a:solidFill>
              </a:rPr>
              <a:t>and </a:t>
            </a:r>
            <a:endParaRPr lang="en-CA" sz="2000" dirty="0" smtClean="0">
              <a:solidFill>
                <a:schemeClr val="tx1"/>
              </a:solidFill>
            </a:endParaRPr>
          </a:p>
          <a:p>
            <a:pPr marL="640080" lvl="2" indent="0" algn="just">
              <a:buNone/>
            </a:pPr>
            <a:r>
              <a:rPr lang="en-CA" sz="2000" dirty="0" smtClean="0">
                <a:solidFill>
                  <a:schemeClr val="tx1"/>
                </a:solidFill>
              </a:rPr>
              <a:t>b</a:t>
            </a:r>
            <a:r>
              <a:rPr lang="en-CA" sz="2000" dirty="0">
                <a:solidFill>
                  <a:schemeClr val="tx1"/>
                </a:solidFill>
              </a:rPr>
              <a:t>) Reduce offending and anti-social </a:t>
            </a:r>
            <a:r>
              <a:rPr lang="en-CA" sz="2000" dirty="0" smtClean="0">
                <a:solidFill>
                  <a:schemeClr val="tx1"/>
                </a:solidFill>
              </a:rPr>
              <a:t>behaviour. </a:t>
            </a:r>
            <a:endParaRPr lang="en-CA" sz="2000" dirty="0" smtClean="0">
              <a:solidFill>
                <a:schemeClr val="tx1"/>
              </a:solidFill>
            </a:endParaRPr>
          </a:p>
          <a:p>
            <a:pPr marL="640080" lvl="2" indent="0" algn="just">
              <a:buNone/>
            </a:pPr>
            <a:r>
              <a:rPr lang="en-CA" sz="2000" dirty="0" smtClean="0">
                <a:solidFill>
                  <a:schemeClr val="tx1"/>
                </a:solidFill>
              </a:rPr>
              <a:t>The </a:t>
            </a:r>
            <a:r>
              <a:rPr lang="en-CA" sz="2000" dirty="0" smtClean="0">
                <a:solidFill>
                  <a:schemeClr val="tx1"/>
                </a:solidFill>
              </a:rPr>
              <a:t>program will offer </a:t>
            </a:r>
            <a:r>
              <a:rPr lang="en-CA" sz="2000" dirty="0">
                <a:solidFill>
                  <a:schemeClr val="tx1"/>
                </a:solidFill>
              </a:rPr>
              <a:t>educational services, psychological counselling and life skills </a:t>
            </a:r>
            <a:r>
              <a:rPr lang="en-CA" sz="2000" dirty="0" smtClean="0">
                <a:solidFill>
                  <a:schemeClr val="tx1"/>
                </a:solidFill>
              </a:rPr>
              <a:t>training.</a:t>
            </a:r>
          </a:p>
          <a:p>
            <a:pPr marL="640080" lvl="2" indent="0">
              <a:buNone/>
            </a:pPr>
            <a:endParaRPr lang="en-CA" sz="2000" dirty="0">
              <a:solidFill>
                <a:schemeClr val="tx1"/>
              </a:solidFill>
            </a:endParaRPr>
          </a:p>
          <a:p>
            <a:pPr lvl="1"/>
            <a:r>
              <a:rPr lang="en-CA" sz="2000" b="1" dirty="0" smtClean="0">
                <a:solidFill>
                  <a:schemeClr val="tx1"/>
                </a:solidFill>
              </a:rPr>
              <a:t>Expected results</a:t>
            </a:r>
          </a:p>
          <a:p>
            <a:pPr lvl="2"/>
            <a:r>
              <a:rPr lang="en-CA" sz="2000" dirty="0" smtClean="0">
                <a:solidFill>
                  <a:schemeClr val="tx1"/>
                </a:solidFill>
              </a:rPr>
              <a:t>Reduce </a:t>
            </a:r>
            <a:r>
              <a:rPr lang="en-CA" sz="2000" dirty="0">
                <a:solidFill>
                  <a:schemeClr val="tx1"/>
                </a:solidFill>
              </a:rPr>
              <a:t>offending and anti-social </a:t>
            </a:r>
            <a:r>
              <a:rPr lang="en-CA" sz="2000" dirty="0" smtClean="0">
                <a:solidFill>
                  <a:schemeClr val="tx1"/>
                </a:solidFill>
              </a:rPr>
              <a:t>behaviour</a:t>
            </a:r>
          </a:p>
          <a:p>
            <a:pPr lvl="2"/>
            <a:r>
              <a:rPr lang="en-CA" sz="2000" dirty="0" smtClean="0">
                <a:solidFill>
                  <a:schemeClr val="tx1"/>
                </a:solidFill>
              </a:rPr>
              <a:t>Increase </a:t>
            </a:r>
            <a:r>
              <a:rPr lang="en-CA" sz="2000" dirty="0">
                <a:solidFill>
                  <a:schemeClr val="tx1"/>
                </a:solidFill>
              </a:rPr>
              <a:t>school attendance and </a:t>
            </a:r>
            <a:r>
              <a:rPr lang="en-CA" sz="2000" dirty="0" smtClean="0">
                <a:solidFill>
                  <a:schemeClr val="tx1"/>
                </a:solidFill>
              </a:rPr>
              <a:t>performance</a:t>
            </a:r>
          </a:p>
          <a:p>
            <a:pPr lvl="2"/>
            <a:r>
              <a:rPr lang="en-CA" sz="2000" dirty="0" smtClean="0">
                <a:solidFill>
                  <a:schemeClr val="tx1"/>
                </a:solidFill>
              </a:rPr>
              <a:t>Improve mental health outcomes</a:t>
            </a:r>
          </a:p>
          <a:p>
            <a:pPr lvl="2"/>
            <a:r>
              <a:rPr lang="en-CA" sz="2000" dirty="0" smtClean="0">
                <a:solidFill>
                  <a:schemeClr val="tx1"/>
                </a:solidFill>
              </a:rPr>
              <a:t>Reduce gang membership</a:t>
            </a:r>
          </a:p>
          <a:p>
            <a:pPr marL="640080" lvl="2" indent="0">
              <a:buNone/>
            </a:pPr>
            <a:endParaRPr lang="en-CA" dirty="0" smtClean="0"/>
          </a:p>
          <a:p>
            <a:pPr marL="45720" indent="0">
              <a:buNone/>
            </a:pPr>
            <a:endParaRPr lang="en-CA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900310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Clear link between </a:t>
            </a:r>
            <a:r>
              <a:rPr lang="en-CA" dirty="0" smtClean="0"/>
              <a:t>risk factors, objectives, Results</a:t>
            </a:r>
            <a:endParaRPr lang="en-CA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959477"/>
              </p:ext>
            </p:extLst>
          </p:nvPr>
        </p:nvGraphicFramePr>
        <p:xfrm>
          <a:off x="107504" y="1628800"/>
          <a:ext cx="8928992" cy="50349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22770"/>
                <a:gridCol w="3503111"/>
                <a:gridCol w="3503111"/>
              </a:tblGrid>
              <a:tr h="24608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CA" sz="1600" dirty="0" smtClean="0"/>
                        <a:t>Risk factors</a:t>
                      </a:r>
                      <a:endParaRPr lang="en-CA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CA" sz="1600" dirty="0" smtClean="0"/>
                        <a:t>Objectives</a:t>
                      </a:r>
                      <a:endParaRPr lang="en-CA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CA" sz="1600" dirty="0" smtClean="0"/>
                        <a:t>Expected results</a:t>
                      </a:r>
                      <a:endParaRPr lang="en-CA" sz="1600" dirty="0"/>
                    </a:p>
                  </a:txBody>
                  <a:tcPr/>
                </a:tc>
              </a:tr>
              <a:tr h="135344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CA" sz="1600" dirty="0" smtClean="0"/>
                        <a:t>Low literacy</a:t>
                      </a:r>
                      <a:endParaRPr lang="en-CA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1600" dirty="0" smtClean="0"/>
                        <a:t>Develop a intervention and rehabilitation program to</a:t>
                      </a:r>
                      <a:r>
                        <a:rPr lang="en-CA" sz="1600" baseline="0" dirty="0" smtClean="0"/>
                        <a:t> improve literacy  by providing a literacy program for target group</a:t>
                      </a:r>
                      <a:endParaRPr lang="en-CA" sz="1600" dirty="0" smtClean="0"/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CA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Increase school attendance and performance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CA" sz="16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Reduce gang membership</a:t>
                      </a:r>
                    </a:p>
                  </a:txBody>
                  <a:tcPr/>
                </a:tc>
              </a:tr>
              <a:tr h="1623648"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1600" dirty="0" smtClean="0"/>
                        <a:t>Poor</a:t>
                      </a:r>
                      <a:r>
                        <a:rPr lang="en-CA" sz="1600" baseline="0" dirty="0" smtClean="0"/>
                        <a:t> mental health</a:t>
                      </a:r>
                      <a:endParaRPr lang="en-CA" sz="1600" dirty="0" smtClean="0"/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CA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CA" sz="1600" dirty="0" smtClean="0"/>
                        <a:t>Develop a intervention and rehabilitation program to</a:t>
                      </a:r>
                      <a:r>
                        <a:rPr lang="en-CA" sz="1600" baseline="0" dirty="0" smtClean="0"/>
                        <a:t> improve mental health by providing </a:t>
                      </a:r>
                      <a:r>
                        <a:rPr lang="en-CA" sz="1600" dirty="0" smtClean="0">
                          <a:solidFill>
                            <a:schemeClr val="tx1"/>
                          </a:solidFill>
                        </a:rPr>
                        <a:t>psychological counselling </a:t>
                      </a:r>
                      <a:endParaRPr lang="en-CA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Improve mental health outcomes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CA" sz="16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Reduce offending and anti-social behaviour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CA" sz="16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Reduce gang membership</a:t>
                      </a:r>
                    </a:p>
                  </a:txBody>
                  <a:tcPr/>
                </a:tc>
              </a:tr>
              <a:tr h="1722560"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1600" dirty="0" smtClean="0"/>
                        <a:t>Early and repeated anti-social behaviour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CA" sz="1600" dirty="0" smtClean="0"/>
                        <a:t>Develop a intervention and rehabilitation program to</a:t>
                      </a:r>
                      <a:r>
                        <a:rPr lang="en-CA" sz="1600" baseline="0" dirty="0" smtClean="0"/>
                        <a:t> r</a:t>
                      </a:r>
                      <a:r>
                        <a:rPr lang="en-CA" sz="1600" dirty="0" smtClean="0"/>
                        <a:t>educe offending and anti-social behaviour by </a:t>
                      </a:r>
                      <a:r>
                        <a:rPr lang="en-CA" sz="1600" smtClean="0"/>
                        <a:t>providing a</a:t>
                      </a:r>
                      <a:r>
                        <a:rPr lang="en-CA" sz="1600" baseline="0" smtClean="0"/>
                        <a:t> </a:t>
                      </a:r>
                      <a:r>
                        <a:rPr lang="en-CA" sz="1600" smtClean="0">
                          <a:solidFill>
                            <a:schemeClr val="tx1"/>
                          </a:solidFill>
                        </a:rPr>
                        <a:t>life </a:t>
                      </a:r>
                      <a:r>
                        <a:rPr lang="en-CA" sz="1600" dirty="0" smtClean="0">
                          <a:solidFill>
                            <a:schemeClr val="tx1"/>
                          </a:solidFill>
                        </a:rPr>
                        <a:t>skills training</a:t>
                      </a:r>
                      <a:endParaRPr lang="en-CA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Reduce offending and anti-social behaviour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CA" sz="16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Reduce gang membership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CA" sz="16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Right Arrow 5"/>
          <p:cNvSpPr/>
          <p:nvPr/>
        </p:nvSpPr>
        <p:spPr>
          <a:xfrm>
            <a:off x="1519086" y="1687522"/>
            <a:ext cx="489204" cy="360040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7" name="Right Arrow 6"/>
          <p:cNvSpPr/>
          <p:nvPr/>
        </p:nvSpPr>
        <p:spPr>
          <a:xfrm>
            <a:off x="5032626" y="1659902"/>
            <a:ext cx="489204" cy="360040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542550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" lvl="0" indent="0" algn="ctr">
              <a:buNone/>
            </a:pPr>
            <a:r>
              <a:rPr lang="en-CA" sz="3200" dirty="0">
                <a:solidFill>
                  <a:srgbClr val="FF0000"/>
                </a:solidFill>
              </a:rPr>
              <a:t>5</a:t>
            </a:r>
            <a:r>
              <a:rPr lang="en-CA" sz="3200" dirty="0" smtClean="0">
                <a:solidFill>
                  <a:srgbClr val="FF0000"/>
                </a:solidFill>
              </a:rPr>
              <a:t>. Identify your project activities. </a:t>
            </a:r>
          </a:p>
          <a:p>
            <a:pPr marL="45720" lvl="0" indent="0" algn="ctr">
              <a:buNone/>
            </a:pPr>
            <a:endParaRPr lang="en-CA" sz="3200" dirty="0" smtClean="0">
              <a:solidFill>
                <a:srgbClr val="FF0000"/>
              </a:solidFill>
            </a:endParaRPr>
          </a:p>
          <a:p>
            <a:pPr marL="45720" lvl="0" indent="0" algn="ctr">
              <a:buNone/>
            </a:pPr>
            <a:r>
              <a:rPr lang="en-CA" sz="3200" dirty="0" smtClean="0">
                <a:solidFill>
                  <a:srgbClr val="FF0000"/>
                </a:solidFill>
              </a:rPr>
              <a:t>There </a:t>
            </a:r>
            <a:r>
              <a:rPr lang="en-CA" sz="3200" dirty="0">
                <a:solidFill>
                  <a:srgbClr val="FF0000"/>
                </a:solidFill>
              </a:rPr>
              <a:t>needs to be a clear link between target group, risk factors, goals, objectives, project activities, and </a:t>
            </a:r>
            <a:r>
              <a:rPr lang="en-CA" sz="3200" dirty="0" smtClean="0">
                <a:solidFill>
                  <a:srgbClr val="FF0000"/>
                </a:solidFill>
              </a:rPr>
              <a:t>results.</a:t>
            </a:r>
            <a:endParaRPr lang="en-CA" sz="3200" dirty="0">
              <a:solidFill>
                <a:srgbClr val="FF0000"/>
              </a:solidFill>
            </a:endParaRPr>
          </a:p>
          <a:p>
            <a:pPr marL="45720" indent="0">
              <a:buNone/>
            </a:pPr>
            <a:endParaRPr lang="en-CA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How do you develop a crime prevention project? What are the key elements?</a:t>
            </a:r>
          </a:p>
        </p:txBody>
      </p:sp>
    </p:spTree>
    <p:extLst>
      <p:ext uri="{BB962C8B-B14F-4D97-AF65-F5344CB8AC3E}">
        <p14:creationId xmlns:p14="http://schemas.microsoft.com/office/powerpoint/2010/main" val="314724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z="3100" dirty="0" smtClean="0"/>
              <a:t>risk factors and </a:t>
            </a:r>
            <a:r>
              <a:rPr lang="en-CA" sz="3100" dirty="0" err="1" smtClean="0"/>
              <a:t>oBJEctives</a:t>
            </a:r>
            <a:r>
              <a:rPr lang="en-CA" sz="3100" dirty="0" smtClean="0"/>
              <a:t> help to develop Project activities</a:t>
            </a:r>
            <a:endParaRPr lang="en-CA" sz="31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/>
          </p:nvPr>
        </p:nvGraphicFramePr>
        <p:xfrm>
          <a:off x="107504" y="1628800"/>
          <a:ext cx="8928992" cy="50349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22770"/>
                <a:gridCol w="3503111"/>
                <a:gridCol w="3503111"/>
              </a:tblGrid>
              <a:tr h="24608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CA" sz="1600" dirty="0" smtClean="0"/>
                        <a:t>Risk factors</a:t>
                      </a:r>
                      <a:endParaRPr lang="en-CA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CA" sz="1600" dirty="0" smtClean="0"/>
                        <a:t>Objectives</a:t>
                      </a:r>
                      <a:endParaRPr lang="en-CA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CA" sz="1600" dirty="0" smtClean="0"/>
                        <a:t>Project activities</a:t>
                      </a:r>
                      <a:endParaRPr lang="en-CA" sz="1600" dirty="0"/>
                    </a:p>
                  </a:txBody>
                  <a:tcPr/>
                </a:tc>
              </a:tr>
              <a:tr h="135344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CA" sz="1600" dirty="0" smtClean="0"/>
                        <a:t>Low literacy</a:t>
                      </a:r>
                      <a:endParaRPr lang="en-CA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1600" dirty="0" smtClean="0"/>
                        <a:t>Develop a intervention and rehabilitation program to</a:t>
                      </a:r>
                      <a:r>
                        <a:rPr lang="en-CA" sz="1600" baseline="0" dirty="0" smtClean="0"/>
                        <a:t> improve literacy</a:t>
                      </a:r>
                      <a:endParaRPr lang="en-CA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16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Set up a 30-week educational program at the adult education center for high-school drop-outs in the project</a:t>
                      </a:r>
                      <a:endParaRPr lang="en-CA" sz="16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1623648"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1600" dirty="0" smtClean="0"/>
                        <a:t>Poor mental health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CA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CA" sz="1600" dirty="0" smtClean="0"/>
                        <a:t>Develop a intervention and rehabilitation program to</a:t>
                      </a:r>
                      <a:r>
                        <a:rPr lang="en-CA" sz="1600" baseline="0" dirty="0" smtClean="0"/>
                        <a:t> improve mental health</a:t>
                      </a:r>
                      <a:endParaRPr lang="en-CA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1600" dirty="0" smtClean="0"/>
                        <a:t>Offer</a:t>
                      </a:r>
                      <a:r>
                        <a:rPr lang="en-CA" sz="1600" baseline="0" dirty="0" smtClean="0"/>
                        <a:t> o</a:t>
                      </a:r>
                      <a:r>
                        <a:rPr lang="en-CA" sz="1600" dirty="0" smtClean="0"/>
                        <a:t>ne-on-one psychological counselling services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CA" sz="16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16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Provide referrals to a local healing program</a:t>
                      </a:r>
                      <a:endParaRPr lang="en-CA" sz="16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1722560"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1600" dirty="0" smtClean="0"/>
                        <a:t>Early and repeated anti-social behaviour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CA" sz="1600" dirty="0" smtClean="0"/>
                        <a:t>Develop a intervention and rehabilitation program to</a:t>
                      </a:r>
                      <a:r>
                        <a:rPr lang="en-CA" sz="1600" baseline="0" dirty="0" smtClean="0"/>
                        <a:t> r</a:t>
                      </a:r>
                      <a:r>
                        <a:rPr lang="en-CA" sz="1600" dirty="0" smtClean="0"/>
                        <a:t>educe offending and anti-social behaviour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1600" dirty="0" smtClean="0"/>
                        <a:t>Set up a 10-week</a:t>
                      </a:r>
                      <a:r>
                        <a:rPr lang="en-CA" sz="1600" baseline="0" dirty="0" smtClean="0"/>
                        <a:t> l</a:t>
                      </a:r>
                      <a:r>
                        <a:rPr lang="en-CA" sz="1600" dirty="0" smtClean="0"/>
                        <a:t>ife skills training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CA" sz="16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CA" sz="16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Right Arrow 5"/>
          <p:cNvSpPr/>
          <p:nvPr/>
        </p:nvSpPr>
        <p:spPr>
          <a:xfrm>
            <a:off x="1519086" y="1659455"/>
            <a:ext cx="489204" cy="360040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" name="Right Arrow 6"/>
          <p:cNvSpPr/>
          <p:nvPr/>
        </p:nvSpPr>
        <p:spPr>
          <a:xfrm>
            <a:off x="5032626" y="1631388"/>
            <a:ext cx="489204" cy="360040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10614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CA" sz="3200" dirty="0">
              <a:solidFill>
                <a:schemeClr val="tx1"/>
              </a:solidFill>
            </a:endParaRPr>
          </a:p>
          <a:p>
            <a:pPr marL="45720" indent="0" algn="ctr">
              <a:buNone/>
            </a:pPr>
            <a:r>
              <a:rPr lang="en-CA" sz="3200" dirty="0">
                <a:solidFill>
                  <a:srgbClr val="FF0000"/>
                </a:solidFill>
              </a:rPr>
              <a:t>6</a:t>
            </a:r>
            <a:r>
              <a:rPr lang="en-CA" sz="3200" dirty="0" smtClean="0">
                <a:solidFill>
                  <a:srgbClr val="FF0000"/>
                </a:solidFill>
              </a:rPr>
              <a:t>. Identify </a:t>
            </a:r>
            <a:r>
              <a:rPr lang="en-CA" sz="3200" dirty="0">
                <a:solidFill>
                  <a:srgbClr val="FF0000"/>
                </a:solidFill>
              </a:rPr>
              <a:t>partners and determine their roles and what resources they can </a:t>
            </a:r>
            <a:r>
              <a:rPr lang="en-CA" sz="3200" dirty="0" smtClean="0">
                <a:solidFill>
                  <a:srgbClr val="FF0000"/>
                </a:solidFill>
              </a:rPr>
              <a:t>share, gathering resources</a:t>
            </a:r>
          </a:p>
          <a:p>
            <a:endParaRPr lang="en-CA" dirty="0">
              <a:solidFill>
                <a:schemeClr val="tx1"/>
              </a:solidFill>
            </a:endParaRPr>
          </a:p>
          <a:p>
            <a:endParaRPr lang="en-CA" dirty="0">
              <a:solidFill>
                <a:schemeClr val="tx1"/>
              </a:solidFill>
            </a:endParaRPr>
          </a:p>
          <a:p>
            <a:endParaRPr lang="en-CA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How do you develop a crime prevention project? What are the key elements?</a:t>
            </a:r>
          </a:p>
        </p:txBody>
      </p:sp>
      <p:sp>
        <p:nvSpPr>
          <p:cNvPr id="6" name="AutoShape 6" descr="https://unmgrc.unm.edu/conference/2014-conference/images/partners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/>
          </a:p>
        </p:txBody>
      </p:sp>
      <p:pic>
        <p:nvPicPr>
          <p:cNvPr id="5128" name="Picture 8" descr="https://unmgrc.unm.edu/conference/2014-conference/images/partner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6812" y="3861391"/>
            <a:ext cx="2976265" cy="2604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34275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" lvl="0" indent="0">
              <a:buNone/>
            </a:pPr>
            <a:endParaRPr lang="en-CA" sz="3100" dirty="0" smtClean="0"/>
          </a:p>
          <a:p>
            <a:pPr marL="45720" lvl="0" indent="0">
              <a:buNone/>
            </a:pPr>
            <a:r>
              <a:rPr lang="en-CA" sz="3100" dirty="0">
                <a:solidFill>
                  <a:srgbClr val="FF0000"/>
                </a:solidFill>
              </a:rPr>
              <a:t>7</a:t>
            </a:r>
            <a:r>
              <a:rPr lang="en-CA" sz="3100" dirty="0" smtClean="0">
                <a:solidFill>
                  <a:srgbClr val="FF0000"/>
                </a:solidFill>
              </a:rPr>
              <a:t>. Capacity</a:t>
            </a:r>
            <a:endParaRPr lang="en-CA" sz="3100" dirty="0">
              <a:solidFill>
                <a:srgbClr val="FF0000"/>
              </a:solidFill>
            </a:endParaRPr>
          </a:p>
          <a:p>
            <a:pPr marL="45720" indent="0">
              <a:buNone/>
            </a:pPr>
            <a:endParaRPr lang="en-CA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How do you develop a crime prevention project? What are the key elements?</a:t>
            </a:r>
          </a:p>
        </p:txBody>
      </p:sp>
      <p:pic>
        <p:nvPicPr>
          <p:cNvPr id="4100" name="Picture 4" descr="http://s3.amazonaws.com/rapgenius/1381356736_6gRDLZTQCu3b2n65pBMl_Flexin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3068960"/>
            <a:ext cx="2290634" cy="28011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99458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" lvl="0" indent="0">
              <a:buNone/>
            </a:pPr>
            <a:endParaRPr lang="en-CA" sz="3100" dirty="0" smtClean="0"/>
          </a:p>
          <a:p>
            <a:pPr marL="45720" lvl="0" indent="0">
              <a:buNone/>
            </a:pPr>
            <a:r>
              <a:rPr lang="en-CA" sz="3100" dirty="0">
                <a:solidFill>
                  <a:schemeClr val="tx1"/>
                </a:solidFill>
              </a:rPr>
              <a:t>7</a:t>
            </a:r>
            <a:r>
              <a:rPr lang="en-CA" sz="3100" dirty="0" smtClean="0">
                <a:solidFill>
                  <a:schemeClr val="tx1"/>
                </a:solidFill>
              </a:rPr>
              <a:t>. Capacity</a:t>
            </a:r>
          </a:p>
          <a:p>
            <a:pPr marL="45720" lvl="0" indent="0">
              <a:buNone/>
            </a:pPr>
            <a:endParaRPr lang="en-CA" sz="3100" dirty="0">
              <a:solidFill>
                <a:schemeClr val="tx1"/>
              </a:solidFill>
            </a:endParaRPr>
          </a:p>
          <a:p>
            <a:pPr algn="just"/>
            <a:r>
              <a:rPr lang="en-CA" sz="2600" dirty="0">
                <a:solidFill>
                  <a:schemeClr val="tx1"/>
                </a:solidFill>
              </a:rPr>
              <a:t>What skills, goods, and services do you need for your project?</a:t>
            </a:r>
          </a:p>
          <a:p>
            <a:pPr algn="just"/>
            <a:r>
              <a:rPr lang="en-CA" sz="2600" dirty="0">
                <a:solidFill>
                  <a:schemeClr val="tx1"/>
                </a:solidFill>
              </a:rPr>
              <a:t>How will you get these skills, goods, and services?</a:t>
            </a:r>
          </a:p>
          <a:p>
            <a:pPr algn="just"/>
            <a:r>
              <a:rPr lang="en-CA" sz="2600" dirty="0">
                <a:solidFill>
                  <a:schemeClr val="tx1"/>
                </a:solidFill>
              </a:rPr>
              <a:t>Can you recruit some volunteers to help?</a:t>
            </a:r>
          </a:p>
          <a:p>
            <a:pPr algn="just"/>
            <a:r>
              <a:rPr lang="en-CA" sz="2600" dirty="0">
                <a:solidFill>
                  <a:schemeClr val="tx1"/>
                </a:solidFill>
              </a:rPr>
              <a:t>Determine if you will need to do any training.</a:t>
            </a:r>
          </a:p>
          <a:p>
            <a:endParaRPr lang="en-CA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How do you develop a crime prevention project? What are the key elements?</a:t>
            </a:r>
          </a:p>
        </p:txBody>
      </p:sp>
    </p:spTree>
    <p:extLst>
      <p:ext uri="{BB962C8B-B14F-4D97-AF65-F5344CB8AC3E}">
        <p14:creationId xmlns:p14="http://schemas.microsoft.com/office/powerpoint/2010/main" val="1518138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0999" y="1719070"/>
            <a:ext cx="8439473" cy="4950289"/>
          </a:xfrm>
        </p:spPr>
        <p:txBody>
          <a:bodyPr>
            <a:normAutofit/>
          </a:bodyPr>
          <a:lstStyle/>
          <a:p>
            <a:pPr marL="45720" lvl="1" indent="0">
              <a:buClr>
                <a:schemeClr val="accent1"/>
              </a:buClr>
              <a:buNone/>
            </a:pPr>
            <a:r>
              <a:rPr lang="en-CA" sz="3100" dirty="0">
                <a:solidFill>
                  <a:srgbClr val="FF0000"/>
                </a:solidFill>
              </a:rPr>
              <a:t>8</a:t>
            </a:r>
            <a:r>
              <a:rPr lang="en-CA" sz="3100" dirty="0" smtClean="0">
                <a:solidFill>
                  <a:srgbClr val="FF0000"/>
                </a:solidFill>
              </a:rPr>
              <a:t>. Monitor &amp; Evaluate your </a:t>
            </a:r>
            <a:r>
              <a:rPr lang="en-CA" sz="3100" dirty="0">
                <a:solidFill>
                  <a:srgbClr val="FF0000"/>
                </a:solidFill>
              </a:rPr>
              <a:t>project </a:t>
            </a:r>
            <a:endParaRPr lang="en-CA" sz="3100" dirty="0" smtClean="0">
              <a:solidFill>
                <a:srgbClr val="FF0000"/>
              </a:solidFill>
            </a:endParaRPr>
          </a:p>
          <a:p>
            <a:pPr marL="45720" lvl="1" indent="0">
              <a:buClr>
                <a:schemeClr val="accent1"/>
              </a:buClr>
              <a:buNone/>
            </a:pPr>
            <a:r>
              <a:rPr lang="en-CA" sz="3100" dirty="0" smtClean="0">
                <a:solidFill>
                  <a:schemeClr val="tx1"/>
                </a:solidFill>
              </a:rPr>
              <a:t>(</a:t>
            </a:r>
            <a:r>
              <a:rPr lang="en-CA" sz="3100" dirty="0">
                <a:solidFill>
                  <a:schemeClr val="tx1"/>
                </a:solidFill>
              </a:rPr>
              <a:t>also means to keep track of the implementation and performance of your project</a:t>
            </a:r>
            <a:r>
              <a:rPr lang="en-CA" sz="3100" dirty="0" smtClean="0">
                <a:solidFill>
                  <a:schemeClr val="tx1"/>
                </a:solidFill>
              </a:rPr>
              <a:t>)</a:t>
            </a:r>
          </a:p>
          <a:p>
            <a:pPr marL="45720" lvl="1" indent="0">
              <a:buClr>
                <a:schemeClr val="accent1"/>
              </a:buClr>
              <a:buNone/>
            </a:pPr>
            <a:endParaRPr lang="en-CA" sz="3100" dirty="0" smtClean="0">
              <a:solidFill>
                <a:schemeClr val="tx1"/>
              </a:solidFill>
            </a:endParaRPr>
          </a:p>
          <a:p>
            <a:pPr marL="45720" indent="0" algn="ctr">
              <a:buNone/>
            </a:pPr>
            <a:r>
              <a:rPr lang="en-CA" sz="2800" b="1" u="sng" dirty="0">
                <a:solidFill>
                  <a:schemeClr val="tx1"/>
                </a:solidFill>
              </a:rPr>
              <a:t>How will you know whether your project has been successful?</a:t>
            </a:r>
          </a:p>
          <a:p>
            <a:pPr marL="45720" lvl="1" indent="0">
              <a:buClr>
                <a:schemeClr val="accent1"/>
              </a:buClr>
              <a:buNone/>
            </a:pPr>
            <a:r>
              <a:rPr lang="en-CA" sz="3100" dirty="0">
                <a:solidFill>
                  <a:schemeClr val="tx1"/>
                </a:solidFill>
              </a:rPr>
              <a:t>	</a:t>
            </a:r>
            <a:endParaRPr lang="en-CA" sz="3100" dirty="0" smtClean="0">
              <a:solidFill>
                <a:schemeClr val="tx1"/>
              </a:solidFill>
            </a:endParaRPr>
          </a:p>
          <a:p>
            <a:pPr marL="274320" lvl="1" indent="-228600">
              <a:buClr>
                <a:schemeClr val="accent1"/>
              </a:buClr>
              <a:buFont typeface="Wingdings 2" pitchFamily="18" charset="2"/>
              <a:buChar char=""/>
            </a:pPr>
            <a:endParaRPr lang="en-CA" sz="3100" dirty="0">
              <a:solidFill>
                <a:schemeClr val="tx1"/>
              </a:solidFill>
            </a:endParaRPr>
          </a:p>
          <a:p>
            <a:endParaRPr lang="en-CA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How do you develop a crime prevention project? What are the key elements?</a:t>
            </a:r>
          </a:p>
        </p:txBody>
      </p:sp>
    </p:spTree>
    <p:extLst>
      <p:ext uri="{BB962C8B-B14F-4D97-AF65-F5344CB8AC3E}">
        <p14:creationId xmlns:p14="http://schemas.microsoft.com/office/powerpoint/2010/main" val="1338988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07504" y="1628800"/>
            <a:ext cx="9036496" cy="5229200"/>
          </a:xfrm>
        </p:spPr>
        <p:txBody>
          <a:bodyPr>
            <a:noAutofit/>
          </a:bodyPr>
          <a:lstStyle/>
          <a:p>
            <a:r>
              <a:rPr lang="en-CA" sz="2800" b="1" dirty="0" smtClean="0">
                <a:solidFill>
                  <a:schemeClr val="tx1"/>
                </a:solidFill>
              </a:rPr>
              <a:t>What information do you have about the issue your project is addressing?</a:t>
            </a:r>
          </a:p>
          <a:p>
            <a:pPr lvl="1"/>
            <a:r>
              <a:rPr lang="en-CA" sz="2800" dirty="0" smtClean="0">
                <a:solidFill>
                  <a:schemeClr val="tx1"/>
                </a:solidFill>
              </a:rPr>
              <a:t>Have there been changes to the issues over time? </a:t>
            </a:r>
          </a:p>
          <a:p>
            <a:pPr lvl="1"/>
            <a:r>
              <a:rPr lang="en-CA" sz="2800" dirty="0" smtClean="0">
                <a:solidFill>
                  <a:schemeClr val="tx1"/>
                </a:solidFill>
              </a:rPr>
              <a:t>Do you need to re-do your objectives and project activities to meet the changes?</a:t>
            </a:r>
          </a:p>
          <a:p>
            <a:pPr marL="365760" lvl="1" indent="0">
              <a:buNone/>
            </a:pPr>
            <a:endParaRPr lang="en-CA" sz="2800" dirty="0" smtClean="0">
              <a:solidFill>
                <a:schemeClr val="tx1"/>
              </a:solidFill>
            </a:endParaRPr>
          </a:p>
          <a:p>
            <a:r>
              <a:rPr lang="en-CA" sz="2800" b="1" dirty="0">
                <a:solidFill>
                  <a:schemeClr val="tx1"/>
                </a:solidFill>
              </a:rPr>
              <a:t>Do you collect information about your project?</a:t>
            </a:r>
          </a:p>
          <a:p>
            <a:pPr lvl="1"/>
            <a:r>
              <a:rPr lang="en-CA" sz="2600" dirty="0">
                <a:solidFill>
                  <a:schemeClr val="tx1"/>
                </a:solidFill>
              </a:rPr>
              <a:t>If yes, have you used it to improve your project? </a:t>
            </a:r>
          </a:p>
          <a:p>
            <a:pPr marL="365760" lvl="1" indent="0">
              <a:buNone/>
            </a:pPr>
            <a:endParaRPr lang="en-CA" sz="2800" dirty="0" smtClean="0">
              <a:solidFill>
                <a:schemeClr val="tx1"/>
              </a:solidFill>
            </a:endParaRPr>
          </a:p>
          <a:p>
            <a:pPr marL="548640" lvl="2" indent="-228600">
              <a:buClr>
                <a:schemeClr val="accent1"/>
              </a:buClr>
              <a:buFont typeface="Wingdings 2" pitchFamily="18" charset="2"/>
              <a:buChar char=""/>
            </a:pPr>
            <a:endParaRPr lang="en-CA" sz="2200" dirty="0" smtClean="0"/>
          </a:p>
          <a:p>
            <a:pPr marL="365760" lvl="1" indent="0">
              <a:buNone/>
            </a:pPr>
            <a:endParaRPr lang="en-CA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39552" y="355847"/>
            <a:ext cx="8222708" cy="984921"/>
          </a:xfrm>
        </p:spPr>
        <p:txBody>
          <a:bodyPr/>
          <a:lstStyle/>
          <a:p>
            <a:r>
              <a:rPr lang="en-CA" dirty="0" smtClean="0"/>
              <a:t>For Those with existing projects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955055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07504" y="1628800"/>
            <a:ext cx="8784976" cy="5040560"/>
          </a:xfrm>
        </p:spPr>
        <p:txBody>
          <a:bodyPr>
            <a:noAutofit/>
          </a:bodyPr>
          <a:lstStyle/>
          <a:p>
            <a:r>
              <a:rPr lang="en-CA" sz="2800" b="1" dirty="0" smtClean="0">
                <a:solidFill>
                  <a:schemeClr val="tx1"/>
                </a:solidFill>
              </a:rPr>
              <a:t>What challenges do you face in your project related to actually doing prevention?</a:t>
            </a:r>
          </a:p>
          <a:p>
            <a:endParaRPr lang="en-CA" sz="2800" b="1" dirty="0">
              <a:solidFill>
                <a:schemeClr val="tx1"/>
              </a:solidFill>
            </a:endParaRPr>
          </a:p>
          <a:p>
            <a:endParaRPr lang="en-CA" sz="2800" b="1" dirty="0" smtClean="0">
              <a:solidFill>
                <a:schemeClr val="tx1"/>
              </a:solidFill>
            </a:endParaRPr>
          </a:p>
          <a:p>
            <a:r>
              <a:rPr lang="en-CA" sz="2800" b="1" dirty="0">
                <a:solidFill>
                  <a:schemeClr val="tx1"/>
                </a:solidFill>
              </a:rPr>
              <a:t>What challenges do you face in your project related </a:t>
            </a:r>
            <a:r>
              <a:rPr lang="en-CA" sz="2800" b="1" dirty="0" smtClean="0">
                <a:solidFill>
                  <a:schemeClr val="tx1"/>
                </a:solidFill>
              </a:rPr>
              <a:t>to capacity?</a:t>
            </a:r>
          </a:p>
          <a:p>
            <a:endParaRPr lang="en-CA" sz="2800" b="1" dirty="0">
              <a:solidFill>
                <a:schemeClr val="tx1"/>
              </a:solidFill>
            </a:endParaRPr>
          </a:p>
          <a:p>
            <a:r>
              <a:rPr lang="en-CA" sz="2800" b="1" dirty="0" smtClean="0">
                <a:solidFill>
                  <a:schemeClr val="tx1"/>
                </a:solidFill>
              </a:rPr>
              <a:t>What challenges do you face in developing for the long-term?</a:t>
            </a:r>
            <a:endParaRPr lang="en-CA" sz="2800" b="1" dirty="0">
              <a:solidFill>
                <a:schemeClr val="tx1"/>
              </a:solidFill>
            </a:endParaRPr>
          </a:p>
          <a:p>
            <a:pPr marL="365760" lvl="1" indent="0">
              <a:buNone/>
            </a:pPr>
            <a:endParaRPr lang="en-CA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39552" y="355847"/>
            <a:ext cx="8222708" cy="984921"/>
          </a:xfrm>
        </p:spPr>
        <p:txBody>
          <a:bodyPr/>
          <a:lstStyle/>
          <a:p>
            <a:r>
              <a:rPr lang="en-CA" dirty="0" smtClean="0"/>
              <a:t>For Those with existing projects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983440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z="3000" dirty="0" smtClean="0"/>
              <a:t>Developing a crime prevention project….</a:t>
            </a:r>
            <a:br>
              <a:rPr lang="en-CA" sz="3000" dirty="0" smtClean="0"/>
            </a:br>
            <a:r>
              <a:rPr lang="en-CA" sz="3000" dirty="0" smtClean="0"/>
              <a:t>It’s More difficult than it seems</a:t>
            </a:r>
            <a:endParaRPr lang="en-CA" sz="3000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07504" y="1719070"/>
            <a:ext cx="8681388" cy="5138930"/>
          </a:xfrm>
        </p:spPr>
        <p:txBody>
          <a:bodyPr>
            <a:normAutofit fontScale="70000" lnSpcReduction="20000"/>
          </a:bodyPr>
          <a:lstStyle/>
          <a:p>
            <a:pPr marL="45720" indent="0" algn="just">
              <a:buNone/>
            </a:pPr>
            <a:endParaRPr lang="en-CA" sz="2800" dirty="0" smtClean="0"/>
          </a:p>
          <a:p>
            <a:pPr algn="just"/>
            <a:r>
              <a:rPr lang="en-CA" sz="3200" dirty="0" smtClean="0">
                <a:solidFill>
                  <a:schemeClr val="tx1"/>
                </a:solidFill>
              </a:rPr>
              <a:t>A very </a:t>
            </a:r>
            <a:r>
              <a:rPr lang="en-CA" sz="3200" u="sng" dirty="0" smtClean="0">
                <a:solidFill>
                  <a:schemeClr val="tx1"/>
                </a:solidFill>
              </a:rPr>
              <a:t>long-term vision and sustainability plan</a:t>
            </a:r>
            <a:r>
              <a:rPr lang="en-CA" sz="3200" dirty="0" smtClean="0">
                <a:solidFill>
                  <a:schemeClr val="tx1"/>
                </a:solidFill>
              </a:rPr>
              <a:t>,</a:t>
            </a:r>
          </a:p>
          <a:p>
            <a:pPr algn="just"/>
            <a:r>
              <a:rPr lang="en-CA" sz="3200" dirty="0">
                <a:solidFill>
                  <a:schemeClr val="tx1"/>
                </a:solidFill>
              </a:rPr>
              <a:t>C</a:t>
            </a:r>
            <a:r>
              <a:rPr lang="en-CA" sz="3200" dirty="0" smtClean="0">
                <a:solidFill>
                  <a:schemeClr val="tx1"/>
                </a:solidFill>
              </a:rPr>
              <a:t>oncrete, detailed, well thought-out plan that has clear and realistic goals,</a:t>
            </a:r>
          </a:p>
          <a:p>
            <a:pPr algn="just"/>
            <a:r>
              <a:rPr lang="en-CA" sz="3200" dirty="0" smtClean="0">
                <a:solidFill>
                  <a:schemeClr val="tx1"/>
                </a:solidFill>
              </a:rPr>
              <a:t>A plan based on the technical side of crime prevention,</a:t>
            </a:r>
            <a:endParaRPr lang="en-CA" sz="3200" dirty="0">
              <a:solidFill>
                <a:schemeClr val="tx1"/>
              </a:solidFill>
            </a:endParaRPr>
          </a:p>
          <a:p>
            <a:pPr algn="just"/>
            <a:r>
              <a:rPr lang="en-CA" sz="3200" dirty="0">
                <a:solidFill>
                  <a:schemeClr val="tx1"/>
                </a:solidFill>
              </a:rPr>
              <a:t>C</a:t>
            </a:r>
            <a:r>
              <a:rPr lang="en-CA" sz="3200" dirty="0" smtClean="0">
                <a:solidFill>
                  <a:schemeClr val="tx1"/>
                </a:solidFill>
              </a:rPr>
              <a:t>apacity and resources (human and capital), </a:t>
            </a:r>
          </a:p>
          <a:p>
            <a:pPr algn="just"/>
            <a:r>
              <a:rPr lang="en-CA" sz="3200" dirty="0">
                <a:solidFill>
                  <a:schemeClr val="tx1"/>
                </a:solidFill>
              </a:rPr>
              <a:t>G</a:t>
            </a:r>
            <a:r>
              <a:rPr lang="en-CA" sz="3200" dirty="0" smtClean="0">
                <a:solidFill>
                  <a:schemeClr val="tx1"/>
                </a:solidFill>
              </a:rPr>
              <a:t>ood information, </a:t>
            </a:r>
          </a:p>
          <a:p>
            <a:pPr algn="just"/>
            <a:r>
              <a:rPr lang="en-CA" sz="3200" dirty="0">
                <a:solidFill>
                  <a:schemeClr val="tx1"/>
                </a:solidFill>
              </a:rPr>
              <a:t>D</a:t>
            </a:r>
            <a:r>
              <a:rPr lang="en-CA" sz="3200" dirty="0" smtClean="0">
                <a:solidFill>
                  <a:schemeClr val="tx1"/>
                </a:solidFill>
              </a:rPr>
              <a:t>ifferent types of partners, </a:t>
            </a:r>
          </a:p>
          <a:p>
            <a:pPr algn="just"/>
            <a:r>
              <a:rPr lang="en-CA" sz="3200" dirty="0">
                <a:solidFill>
                  <a:schemeClr val="tx1"/>
                </a:solidFill>
              </a:rPr>
              <a:t>M</a:t>
            </a:r>
            <a:r>
              <a:rPr lang="en-CA" sz="3200" dirty="0" smtClean="0">
                <a:solidFill>
                  <a:schemeClr val="tx1"/>
                </a:solidFill>
              </a:rPr>
              <a:t>ajor intervention, </a:t>
            </a:r>
          </a:p>
          <a:p>
            <a:pPr algn="just"/>
            <a:r>
              <a:rPr lang="en-CA" sz="3200" dirty="0">
                <a:solidFill>
                  <a:schemeClr val="tx1"/>
                </a:solidFill>
              </a:rPr>
              <a:t>O</a:t>
            </a:r>
            <a:r>
              <a:rPr lang="en-CA" sz="3200" dirty="0" smtClean="0">
                <a:solidFill>
                  <a:schemeClr val="tx1"/>
                </a:solidFill>
              </a:rPr>
              <a:t>ngoing evaluation to make adjustments,</a:t>
            </a:r>
          </a:p>
          <a:p>
            <a:pPr algn="just"/>
            <a:r>
              <a:rPr lang="en-CA" sz="3200" dirty="0">
                <a:solidFill>
                  <a:schemeClr val="tx1"/>
                </a:solidFill>
              </a:rPr>
              <a:t>O</a:t>
            </a:r>
            <a:r>
              <a:rPr lang="en-CA" sz="3200" dirty="0" smtClean="0">
                <a:solidFill>
                  <a:schemeClr val="tx1"/>
                </a:solidFill>
              </a:rPr>
              <a:t>ngoing community input and buy-in,</a:t>
            </a:r>
          </a:p>
          <a:p>
            <a:pPr algn="just"/>
            <a:r>
              <a:rPr lang="en-CA" sz="3200" dirty="0">
                <a:solidFill>
                  <a:schemeClr val="tx1"/>
                </a:solidFill>
              </a:rPr>
              <a:t>Ongoing </a:t>
            </a:r>
            <a:r>
              <a:rPr lang="en-CA" sz="3200" dirty="0" smtClean="0">
                <a:solidFill>
                  <a:schemeClr val="tx1"/>
                </a:solidFill>
              </a:rPr>
              <a:t>support for staff to prevent burn-out, high turn-over,</a:t>
            </a:r>
          </a:p>
          <a:p>
            <a:pPr algn="just"/>
            <a:r>
              <a:rPr lang="en-CA" sz="3200" dirty="0">
                <a:solidFill>
                  <a:schemeClr val="tx1"/>
                </a:solidFill>
              </a:rPr>
              <a:t>O</a:t>
            </a:r>
            <a:r>
              <a:rPr lang="en-CA" sz="3200" dirty="0" smtClean="0">
                <a:solidFill>
                  <a:schemeClr val="tx1"/>
                </a:solidFill>
              </a:rPr>
              <a:t>ngoing building of </a:t>
            </a:r>
            <a:r>
              <a:rPr lang="en-CA" sz="3200" dirty="0" smtClean="0">
                <a:solidFill>
                  <a:schemeClr val="tx1"/>
                </a:solidFill>
              </a:rPr>
              <a:t>self-value/worth,</a:t>
            </a:r>
            <a:endParaRPr lang="en-CA" sz="3200" dirty="0" smtClean="0">
              <a:solidFill>
                <a:schemeClr val="tx1"/>
              </a:solidFill>
            </a:endParaRPr>
          </a:p>
          <a:p>
            <a:pPr algn="just"/>
            <a:r>
              <a:rPr lang="en-CA" sz="3200" dirty="0">
                <a:solidFill>
                  <a:schemeClr val="tx1"/>
                </a:solidFill>
              </a:rPr>
              <a:t>K</a:t>
            </a:r>
            <a:r>
              <a:rPr lang="en-CA" sz="3200" dirty="0" smtClean="0">
                <a:solidFill>
                  <a:schemeClr val="tx1"/>
                </a:solidFill>
              </a:rPr>
              <a:t>nowledge transfer.</a:t>
            </a:r>
          </a:p>
        </p:txBody>
      </p:sp>
    </p:spTree>
    <p:extLst>
      <p:ext uri="{BB962C8B-B14F-4D97-AF65-F5344CB8AC3E}">
        <p14:creationId xmlns:p14="http://schemas.microsoft.com/office/powerpoint/2010/main" val="3719782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07504" y="1628800"/>
            <a:ext cx="8784976" cy="5040560"/>
          </a:xfrm>
        </p:spPr>
        <p:txBody>
          <a:bodyPr>
            <a:noAutofit/>
          </a:bodyPr>
          <a:lstStyle/>
          <a:p>
            <a:pPr marL="45720" indent="0">
              <a:buNone/>
            </a:pPr>
            <a:endParaRPr lang="en-CA" sz="2800" b="1" dirty="0" smtClean="0">
              <a:solidFill>
                <a:schemeClr val="tx1"/>
              </a:solidFill>
            </a:endParaRPr>
          </a:p>
          <a:p>
            <a:pPr marL="274320" lvl="1" indent="-228600">
              <a:buClr>
                <a:schemeClr val="accent1"/>
              </a:buClr>
              <a:buFont typeface="Wingdings 2" pitchFamily="18" charset="2"/>
              <a:buChar char=""/>
            </a:pPr>
            <a:r>
              <a:rPr lang="en-CA" sz="2800" b="1" dirty="0" smtClean="0">
                <a:solidFill>
                  <a:schemeClr val="tx1"/>
                </a:solidFill>
              </a:rPr>
              <a:t>Do </a:t>
            </a:r>
            <a:r>
              <a:rPr lang="en-CA" sz="2800" b="1" dirty="0">
                <a:solidFill>
                  <a:schemeClr val="tx1"/>
                </a:solidFill>
              </a:rPr>
              <a:t>you know </a:t>
            </a:r>
            <a:r>
              <a:rPr lang="en-CA" sz="2800" b="1" u="sng" dirty="0">
                <a:solidFill>
                  <a:schemeClr val="tx1"/>
                </a:solidFill>
              </a:rPr>
              <a:t>for sure </a:t>
            </a:r>
            <a:r>
              <a:rPr lang="en-CA" sz="2800" b="1" dirty="0">
                <a:solidFill>
                  <a:schemeClr val="tx1"/>
                </a:solidFill>
              </a:rPr>
              <a:t>that your project has had an impact?</a:t>
            </a:r>
          </a:p>
          <a:p>
            <a:pPr marL="320040" lvl="2" indent="0">
              <a:buClr>
                <a:schemeClr val="accent1"/>
              </a:buClr>
              <a:buNone/>
            </a:pPr>
            <a:endParaRPr lang="en-CA" sz="2800" dirty="0">
              <a:solidFill>
                <a:schemeClr val="tx1"/>
              </a:solidFill>
            </a:endParaRPr>
          </a:p>
          <a:p>
            <a:r>
              <a:rPr lang="en-CA" sz="2800" b="1" dirty="0">
                <a:solidFill>
                  <a:schemeClr val="tx1"/>
                </a:solidFill>
              </a:rPr>
              <a:t>If your project has been running for many years, you should consider getting an </a:t>
            </a:r>
            <a:r>
              <a:rPr lang="en-CA" sz="2800" b="1" u="sng" dirty="0">
                <a:solidFill>
                  <a:schemeClr val="tx1"/>
                </a:solidFill>
              </a:rPr>
              <a:t>external evaluation</a:t>
            </a:r>
            <a:r>
              <a:rPr lang="en-CA" sz="2800" b="1" dirty="0">
                <a:solidFill>
                  <a:schemeClr val="tx1"/>
                </a:solidFill>
              </a:rPr>
              <a:t>. </a:t>
            </a:r>
            <a:endParaRPr lang="en-CA" sz="2800" b="1" dirty="0" smtClean="0">
              <a:solidFill>
                <a:schemeClr val="tx1"/>
              </a:solidFill>
            </a:endParaRPr>
          </a:p>
          <a:p>
            <a:pPr marL="45720" indent="0">
              <a:buNone/>
            </a:pPr>
            <a:r>
              <a:rPr lang="en-CA" sz="2800" b="1" dirty="0" smtClean="0">
                <a:solidFill>
                  <a:schemeClr val="tx1"/>
                </a:solidFill>
              </a:rPr>
              <a:t>If you’ve done an evaluation, did you implement the recommendations to improve the project?</a:t>
            </a:r>
            <a:endParaRPr lang="en-CA" sz="2800" b="1" dirty="0">
              <a:solidFill>
                <a:schemeClr val="tx1"/>
              </a:solidFill>
            </a:endParaRPr>
          </a:p>
          <a:p>
            <a:pPr marL="365760" lvl="1" indent="0">
              <a:buNone/>
            </a:pPr>
            <a:endParaRPr lang="en-CA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39552" y="355847"/>
            <a:ext cx="8222708" cy="984921"/>
          </a:xfrm>
        </p:spPr>
        <p:txBody>
          <a:bodyPr/>
          <a:lstStyle/>
          <a:p>
            <a:r>
              <a:rPr lang="en-CA" dirty="0" smtClean="0"/>
              <a:t>For Those with existing projects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82891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" indent="0" algn="ctr">
              <a:buNone/>
            </a:pPr>
            <a:endParaRPr lang="en-CA" dirty="0" smtClean="0"/>
          </a:p>
          <a:p>
            <a:pPr marL="45720" indent="0" algn="ctr">
              <a:buNone/>
            </a:pPr>
            <a:endParaRPr lang="en-CA" sz="4400" dirty="0"/>
          </a:p>
          <a:p>
            <a:pPr marL="45720" indent="0" algn="ctr">
              <a:buNone/>
            </a:pPr>
            <a:r>
              <a:rPr lang="en-CA" sz="4400" dirty="0" smtClean="0"/>
              <a:t>Understand WHAT IS CRIME PREVENTION</a:t>
            </a:r>
            <a:endParaRPr lang="en-CA" sz="4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z="3000" dirty="0" smtClean="0"/>
              <a:t>In order to develop a good crime prevention project we first need to…</a:t>
            </a:r>
            <a:endParaRPr lang="en-CA" sz="3000" dirty="0"/>
          </a:p>
        </p:txBody>
      </p:sp>
    </p:spTree>
    <p:extLst>
      <p:ext uri="{BB962C8B-B14F-4D97-AF65-F5344CB8AC3E}">
        <p14:creationId xmlns:p14="http://schemas.microsoft.com/office/powerpoint/2010/main" val="157395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z="2800" dirty="0"/>
              <a:t>What is Crime prevention?</a:t>
            </a:r>
            <a:endParaRPr lang="en-CA" sz="3000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" indent="0" algn="ctr">
              <a:buNone/>
            </a:pPr>
            <a:endParaRPr lang="en-CA" sz="3600" dirty="0" smtClean="0"/>
          </a:p>
          <a:p>
            <a:pPr marL="45720" indent="0" algn="ctr">
              <a:buNone/>
            </a:pPr>
            <a:endParaRPr lang="en-CA" sz="3600" dirty="0"/>
          </a:p>
          <a:p>
            <a:pPr marL="45720" indent="0" algn="ctr">
              <a:buNone/>
            </a:pPr>
            <a:r>
              <a:rPr lang="en-CA" sz="3600" dirty="0" smtClean="0"/>
              <a:t>It </a:t>
            </a:r>
            <a:r>
              <a:rPr lang="en-CA" sz="3600" dirty="0" smtClean="0"/>
              <a:t>is not just about an act of violence, but about all factors surrounding </a:t>
            </a:r>
            <a:r>
              <a:rPr lang="en-CA" sz="3600" dirty="0" smtClean="0"/>
              <a:t>it.</a:t>
            </a:r>
            <a:endParaRPr lang="en-CA" sz="3600" dirty="0" smtClean="0"/>
          </a:p>
          <a:p>
            <a:endParaRPr lang="en-CA" dirty="0"/>
          </a:p>
          <a:p>
            <a:endParaRPr lang="en-CA" dirty="0" smtClean="0"/>
          </a:p>
          <a:p>
            <a:pPr marL="45720" indent="0">
              <a:buNone/>
            </a:pP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304337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81000" y="188640"/>
            <a:ext cx="8511480" cy="1221601"/>
          </a:xfrm>
        </p:spPr>
        <p:txBody>
          <a:bodyPr/>
          <a:lstStyle/>
          <a:p>
            <a:r>
              <a:rPr lang="en-CA" sz="2800" dirty="0"/>
              <a:t>What is Crime prevention?</a:t>
            </a:r>
            <a:endParaRPr lang="en-CA" sz="3000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7171" name="Image 8" descr="conflit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18" y="1363170"/>
            <a:ext cx="9105281" cy="53295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74398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07504" y="1628800"/>
            <a:ext cx="8856984" cy="5472608"/>
          </a:xfrm>
        </p:spPr>
        <p:txBody>
          <a:bodyPr>
            <a:normAutofit fontScale="92500" lnSpcReduction="10000"/>
          </a:bodyPr>
          <a:lstStyle/>
          <a:p>
            <a:pPr marL="45720" indent="0">
              <a:buNone/>
            </a:pPr>
            <a:r>
              <a:rPr lang="en-CA" sz="3600" dirty="0" smtClean="0">
                <a:solidFill>
                  <a:schemeClr val="tx1"/>
                </a:solidFill>
              </a:rPr>
              <a:t>Crime </a:t>
            </a:r>
            <a:r>
              <a:rPr lang="en-CA" sz="3600" dirty="0">
                <a:solidFill>
                  <a:schemeClr val="tx1"/>
                </a:solidFill>
              </a:rPr>
              <a:t>prevention is about understanding </a:t>
            </a:r>
            <a:r>
              <a:rPr lang="en-CA" sz="3600" dirty="0" smtClean="0">
                <a:solidFill>
                  <a:schemeClr val="tx1"/>
                </a:solidFill>
              </a:rPr>
              <a:t>the causes of crime and violence.</a:t>
            </a:r>
          </a:p>
          <a:p>
            <a:pPr marL="45720" indent="0">
              <a:buNone/>
            </a:pPr>
            <a:r>
              <a:rPr lang="en-CA" sz="3600" dirty="0" smtClean="0">
                <a:solidFill>
                  <a:schemeClr val="tx1"/>
                </a:solidFill>
              </a:rPr>
              <a:t> </a:t>
            </a:r>
          </a:p>
          <a:p>
            <a:pPr marL="45720" indent="0">
              <a:buNone/>
            </a:pPr>
            <a:r>
              <a:rPr lang="en-CA" sz="3600" dirty="0">
                <a:solidFill>
                  <a:schemeClr val="tx1"/>
                </a:solidFill>
              </a:rPr>
              <a:t>Crime prevention is about understanding </a:t>
            </a:r>
            <a:r>
              <a:rPr lang="en-CA" sz="3600" dirty="0" smtClean="0">
                <a:solidFill>
                  <a:schemeClr val="tx1"/>
                </a:solidFill>
              </a:rPr>
              <a:t>					WHY:</a:t>
            </a:r>
          </a:p>
          <a:p>
            <a:r>
              <a:rPr lang="en-CA" sz="3600" dirty="0" smtClean="0">
                <a:solidFill>
                  <a:schemeClr val="tx1"/>
                </a:solidFill>
              </a:rPr>
              <a:t>Option 1. A crime is committed</a:t>
            </a:r>
          </a:p>
          <a:p>
            <a:r>
              <a:rPr lang="en-CA" sz="3600" dirty="0" smtClean="0">
                <a:solidFill>
                  <a:schemeClr val="tx1"/>
                </a:solidFill>
              </a:rPr>
              <a:t>Option 2. Someone is at risk of committing a crime or re-offending</a:t>
            </a:r>
          </a:p>
          <a:p>
            <a:r>
              <a:rPr lang="en-CA" sz="3600" dirty="0" smtClean="0">
                <a:solidFill>
                  <a:schemeClr val="tx1"/>
                </a:solidFill>
              </a:rPr>
              <a:t>Option 3. Someone is at risk of being a victim.</a:t>
            </a:r>
          </a:p>
          <a:p>
            <a:endParaRPr lang="en-CA" sz="3600" b="1" u="sng" dirty="0" smtClean="0">
              <a:solidFill>
                <a:schemeClr val="tx1"/>
              </a:solidFill>
            </a:endParaRPr>
          </a:p>
          <a:p>
            <a:pPr marL="45720" indent="0">
              <a:buNone/>
            </a:pPr>
            <a:endParaRPr lang="en-CA" sz="3100" dirty="0">
              <a:solidFill>
                <a:schemeClr val="tx1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07504" y="188640"/>
            <a:ext cx="8856984" cy="1296144"/>
          </a:xfrm>
        </p:spPr>
        <p:txBody>
          <a:bodyPr/>
          <a:lstStyle/>
          <a:p>
            <a:pPr lvl="0"/>
            <a:r>
              <a:rPr lang="en-CA" sz="2800" dirty="0" smtClean="0"/>
              <a:t>What is Crime prevention?</a:t>
            </a:r>
            <a:endParaRPr lang="en-CA" sz="2800" dirty="0"/>
          </a:p>
        </p:txBody>
      </p:sp>
    </p:spTree>
    <p:extLst>
      <p:ext uri="{BB962C8B-B14F-4D97-AF65-F5344CB8AC3E}">
        <p14:creationId xmlns:p14="http://schemas.microsoft.com/office/powerpoint/2010/main" val="1584589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79513" y="1719070"/>
            <a:ext cx="8609380" cy="4878281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en-CA" sz="2800" b="1" u="sng" dirty="0" smtClean="0">
                <a:solidFill>
                  <a:schemeClr val="tx1"/>
                </a:solidFill>
              </a:rPr>
              <a:t>Risk </a:t>
            </a:r>
            <a:r>
              <a:rPr lang="en-CA" sz="2800" b="1" u="sng" dirty="0">
                <a:solidFill>
                  <a:schemeClr val="tx1"/>
                </a:solidFill>
              </a:rPr>
              <a:t>factors</a:t>
            </a:r>
            <a:r>
              <a:rPr lang="en-CA" sz="2800" b="1" dirty="0">
                <a:solidFill>
                  <a:schemeClr val="tx1"/>
                </a:solidFill>
              </a:rPr>
              <a:t> </a:t>
            </a:r>
            <a:r>
              <a:rPr lang="en-CA" sz="2400" b="1" dirty="0" smtClean="0">
                <a:solidFill>
                  <a:schemeClr val="tx1"/>
                </a:solidFill>
              </a:rPr>
              <a:t>help us to understand some of </a:t>
            </a:r>
            <a:r>
              <a:rPr lang="en-CA" sz="2400" b="1" dirty="0">
                <a:solidFill>
                  <a:schemeClr val="tx1"/>
                </a:solidFill>
              </a:rPr>
              <a:t>the </a:t>
            </a:r>
            <a:r>
              <a:rPr lang="en-CA" sz="2400" b="1" dirty="0" smtClean="0">
                <a:solidFill>
                  <a:schemeClr val="tx1"/>
                </a:solidFill>
              </a:rPr>
              <a:t>reasons behind why a crime is committed, why someone is at-risk of committing a crime (or re-offending) or being a victim</a:t>
            </a:r>
            <a:endParaRPr lang="en-CA" sz="2400" dirty="0">
              <a:solidFill>
                <a:schemeClr val="tx1"/>
              </a:solidFill>
            </a:endParaRPr>
          </a:p>
          <a:p>
            <a:endParaRPr lang="en-CA" sz="2400" dirty="0" smtClean="0">
              <a:solidFill>
                <a:schemeClr val="tx1"/>
              </a:solidFill>
            </a:endParaRPr>
          </a:p>
          <a:p>
            <a:pPr marL="45720" indent="0" algn="ctr">
              <a:buNone/>
            </a:pPr>
            <a:r>
              <a:rPr lang="en-CA" sz="3600" dirty="0" smtClean="0">
                <a:solidFill>
                  <a:schemeClr val="tx1"/>
                </a:solidFill>
              </a:rPr>
              <a:t>The </a:t>
            </a:r>
            <a:r>
              <a:rPr lang="en-CA" sz="3600" dirty="0">
                <a:solidFill>
                  <a:schemeClr val="tx1"/>
                </a:solidFill>
              </a:rPr>
              <a:t>goal is </a:t>
            </a:r>
            <a:r>
              <a:rPr lang="en-CA" sz="3600" dirty="0" smtClean="0">
                <a:solidFill>
                  <a:schemeClr val="tx1"/>
                </a:solidFill>
              </a:rPr>
              <a:t>to... </a:t>
            </a:r>
          </a:p>
          <a:p>
            <a:pPr marL="45720" indent="0" algn="ctr">
              <a:buNone/>
            </a:pPr>
            <a:endParaRPr lang="en-CA" sz="3600" dirty="0">
              <a:solidFill>
                <a:schemeClr val="tx1"/>
              </a:solidFill>
            </a:endParaRPr>
          </a:p>
          <a:p>
            <a:pPr marL="45720" indent="0" algn="ctr">
              <a:buNone/>
            </a:pPr>
            <a:endParaRPr lang="en-CA" sz="3600" dirty="0">
              <a:solidFill>
                <a:schemeClr val="tx1"/>
              </a:solidFill>
            </a:endParaRPr>
          </a:p>
          <a:p>
            <a:endParaRPr lang="en-CA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 dirty="0"/>
          </a:p>
        </p:txBody>
      </p:sp>
      <p:pic>
        <p:nvPicPr>
          <p:cNvPr id="8200" name="Picture 8" descr="Image result for image of throwing into trash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4515" y="4540478"/>
            <a:ext cx="2619375" cy="1743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Straight Arrow Connector 4"/>
          <p:cNvCxnSpPr/>
          <p:nvPr/>
        </p:nvCxnSpPr>
        <p:spPr>
          <a:xfrm>
            <a:off x="2845835" y="4903727"/>
            <a:ext cx="1152000" cy="50400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1597736" y="4719061"/>
            <a:ext cx="12480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smtClean="0"/>
              <a:t>Risk factor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072342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Grid">
  <a:themeElements>
    <a:clrScheme name="Grid">
      <a:dk1>
        <a:sysClr val="windowText" lastClr="000000"/>
      </a:dk1>
      <a:lt1>
        <a:sysClr val="window" lastClr="FFFFFF"/>
      </a:lt1>
      <a:dk2>
        <a:srgbClr val="534949"/>
      </a:dk2>
      <a:lt2>
        <a:srgbClr val="CCD1B9"/>
      </a:lt2>
      <a:accent1>
        <a:srgbClr val="C66951"/>
      </a:accent1>
      <a:accent2>
        <a:srgbClr val="BF974D"/>
      </a:accent2>
      <a:accent3>
        <a:srgbClr val="928B70"/>
      </a:accent3>
      <a:accent4>
        <a:srgbClr val="87706B"/>
      </a:accent4>
      <a:accent5>
        <a:srgbClr val="94734E"/>
      </a:accent5>
      <a:accent6>
        <a:srgbClr val="6F777D"/>
      </a:accent6>
      <a:hlink>
        <a:srgbClr val="CC9900"/>
      </a:hlink>
      <a:folHlink>
        <a:srgbClr val="C0C0C0"/>
      </a:folHlink>
    </a:clrScheme>
    <a:fontScheme name="Grid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Grid">
      <a:fillStyleLst>
        <a:solidFill>
          <a:schemeClr val="phClr"/>
        </a:solidFill>
        <a:solidFill>
          <a:schemeClr val="phClr">
            <a:tint val="5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175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3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3000"/>
                <a:satMod val="11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Grid</Template>
  <TotalTime>4250</TotalTime>
  <Words>2015</Words>
  <Application>Microsoft Office PowerPoint</Application>
  <PresentationFormat>On-screen Show (4:3)</PresentationFormat>
  <Paragraphs>314</Paragraphs>
  <Slides>40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6" baseType="lpstr">
      <vt:lpstr>Arial</vt:lpstr>
      <vt:lpstr>Calibri</vt:lpstr>
      <vt:lpstr>Franklin Gothic Medium</vt:lpstr>
      <vt:lpstr>Wingdings</vt:lpstr>
      <vt:lpstr>Wingdings 2</vt:lpstr>
      <vt:lpstr>Grid</vt:lpstr>
      <vt:lpstr>Developing a crime prevention project</vt:lpstr>
      <vt:lpstr>Developing a crime prevention project…. It’s More difficult than it seems</vt:lpstr>
      <vt:lpstr>Developing a crime prevention project…. It’s More difficult than it seems</vt:lpstr>
      <vt:lpstr>Developing a crime prevention project…. It’s More difficult than it seems</vt:lpstr>
      <vt:lpstr>In order to develop a good crime prevention project we first need to…</vt:lpstr>
      <vt:lpstr>What is Crime prevention?</vt:lpstr>
      <vt:lpstr>What is Crime prevention?</vt:lpstr>
      <vt:lpstr>What is Crime prevention?</vt:lpstr>
      <vt:lpstr>PowerPoint Presentation</vt:lpstr>
      <vt:lpstr>Examples of risk factors </vt:lpstr>
      <vt:lpstr>How do you know your project is crime prevention?</vt:lpstr>
      <vt:lpstr>How do you know your project is crime prevention?</vt:lpstr>
      <vt:lpstr>How do you know your project is crime prevention?</vt:lpstr>
      <vt:lpstr>How do you know your project is crime prevention?</vt:lpstr>
      <vt:lpstr>How do you develop a crime prevention project? What are the key elements?</vt:lpstr>
      <vt:lpstr>How do you develop a crime prevention project? What are the key elements?</vt:lpstr>
      <vt:lpstr>Now what?</vt:lpstr>
      <vt:lpstr>How do you develop a crime prevention project? What are the key elements?</vt:lpstr>
      <vt:lpstr>PowerPoint Presentation</vt:lpstr>
      <vt:lpstr>How do you develop a crime prevention project? What are the key elements?</vt:lpstr>
      <vt:lpstr>Target group is really AT-RISK, IN DIFFICULTY or GAINING STABILITY</vt:lpstr>
      <vt:lpstr>Target group is really AT-RISK, IN DIFFICULTY or GAINING STABILITY</vt:lpstr>
      <vt:lpstr>Here is AN Example…</vt:lpstr>
      <vt:lpstr>How do you develop a crime prevention project? What are the key elements?</vt:lpstr>
      <vt:lpstr>Unpack the issue - The process</vt:lpstr>
      <vt:lpstr>protective factors</vt:lpstr>
      <vt:lpstr>Unpack the issue - The process</vt:lpstr>
      <vt:lpstr>Unpack the issue - The process</vt:lpstr>
      <vt:lpstr>How do you develop a crime prevention project? What are the key elements?</vt:lpstr>
      <vt:lpstr>PowerPoint Presentation</vt:lpstr>
      <vt:lpstr>Clear link between risk factors, objectives, Results</vt:lpstr>
      <vt:lpstr>How do you develop a crime prevention project? What are the key elements?</vt:lpstr>
      <vt:lpstr>risk factors and oBJEctives help to develop Project activities</vt:lpstr>
      <vt:lpstr>How do you develop a crime prevention project? What are the key elements?</vt:lpstr>
      <vt:lpstr>How do you develop a crime prevention project? What are the key elements?</vt:lpstr>
      <vt:lpstr>How do you develop a crime prevention project? What are the key elements?</vt:lpstr>
      <vt:lpstr>How do you develop a crime prevention project? What are the key elements?</vt:lpstr>
      <vt:lpstr>For Those with existing projects</vt:lpstr>
      <vt:lpstr>For Those with existing projects</vt:lpstr>
      <vt:lpstr>For Those with existing projects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Developing a crime prevention project</dc:title>
  <dc:creator>Vivien</dc:creator>
  <cp:lastModifiedBy>carlv</cp:lastModifiedBy>
  <cp:revision>137</cp:revision>
  <dcterms:created xsi:type="dcterms:W3CDTF">2015-02-17T14:04:48Z</dcterms:created>
  <dcterms:modified xsi:type="dcterms:W3CDTF">2015-04-17T11:27:16Z</dcterms:modified>
</cp:coreProperties>
</file>