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324" r:id="rId3"/>
    <p:sldId id="289" r:id="rId4"/>
    <p:sldId id="325" r:id="rId5"/>
    <p:sldId id="318" r:id="rId6"/>
    <p:sldId id="319" r:id="rId7"/>
    <p:sldId id="320" r:id="rId8"/>
    <p:sldId id="322" r:id="rId9"/>
    <p:sldId id="328" r:id="rId10"/>
    <p:sldId id="258" r:id="rId11"/>
    <p:sldId id="339" r:id="rId12"/>
    <p:sldId id="260" r:id="rId13"/>
    <p:sldId id="261" r:id="rId14"/>
    <p:sldId id="329" r:id="rId15"/>
    <p:sldId id="330" r:id="rId16"/>
    <p:sldId id="335" r:id="rId17"/>
    <p:sldId id="334" r:id="rId18"/>
    <p:sldId id="333" r:id="rId19"/>
    <p:sldId id="332" r:id="rId20"/>
    <p:sldId id="331" r:id="rId21"/>
    <p:sldId id="317" r:id="rId22"/>
    <p:sldId id="265" r:id="rId23"/>
    <p:sldId id="293" r:id="rId24"/>
    <p:sldId id="307" r:id="rId25"/>
    <p:sldId id="266" r:id="rId26"/>
    <p:sldId id="314" r:id="rId27"/>
    <p:sldId id="309" r:id="rId28"/>
    <p:sldId id="315" r:id="rId29"/>
    <p:sldId id="312" r:id="rId30"/>
    <p:sldId id="313" r:id="rId31"/>
    <p:sldId id="269" r:id="rId32"/>
    <p:sldId id="287" r:id="rId33"/>
    <p:sldId id="271" r:id="rId34"/>
    <p:sldId id="284" r:id="rId35"/>
    <p:sldId id="273" r:id="rId36"/>
    <p:sldId id="326" r:id="rId37"/>
    <p:sldId id="277" r:id="rId38"/>
    <p:sldId id="278" r:id="rId39"/>
    <p:sldId id="279" r:id="rId40"/>
    <p:sldId id="321" r:id="rId41"/>
    <p:sldId id="280" r:id="rId42"/>
    <p:sldId id="327" r:id="rId43"/>
    <p:sldId id="281" r:id="rId44"/>
    <p:sldId id="337" r:id="rId45"/>
    <p:sldId id="338" r:id="rId46"/>
    <p:sldId id="32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1" autoAdjust="0"/>
    <p:restoredTop sz="94660"/>
  </p:normalViewPr>
  <p:slideViewPr>
    <p:cSldViewPr>
      <p:cViewPr varScale="1">
        <p:scale>
          <a:sx n="70" d="100"/>
          <a:sy n="70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CA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4BB261A-1E1B-4E29-A192-F75A13FDF58D}" type="datetimeFigureOut">
              <a:rPr lang="en-CA" smtClean="0"/>
              <a:t>20/04/2015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EE3015C7-9800-4EB8-B16B-B48D0239EB72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Ungaluk</a:t>
            </a:r>
            <a:r>
              <a:rPr lang="en-CA" dirty="0" smtClean="0"/>
              <a:t> guidelines and </a:t>
            </a:r>
            <a:br>
              <a:rPr lang="en-CA" dirty="0" smtClean="0"/>
            </a:br>
            <a:r>
              <a:rPr lang="en-CA" dirty="0" smtClean="0"/>
              <a:t>application form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37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39473" cy="4950289"/>
          </a:xfrm>
        </p:spPr>
        <p:txBody>
          <a:bodyPr>
            <a:normAutofit/>
          </a:bodyPr>
          <a:lstStyle/>
          <a:p>
            <a:r>
              <a:rPr lang="en-CA" sz="3200" dirty="0" smtClean="0">
                <a:solidFill>
                  <a:schemeClr val="tx1"/>
                </a:solidFill>
              </a:rPr>
              <a:t>PLEASE READ THE UNGALUK GUIDELINES ON THE WEBSITE:</a:t>
            </a:r>
          </a:p>
          <a:p>
            <a:pPr marL="45720" indent="0">
              <a:buNone/>
            </a:pPr>
            <a:r>
              <a:rPr lang="en-CA" sz="3200" dirty="0" smtClean="0">
                <a:solidFill>
                  <a:schemeClr val="tx1"/>
                </a:solidFill>
              </a:rPr>
              <a:t>	</a:t>
            </a:r>
            <a:r>
              <a:rPr lang="en-CA" sz="2400" dirty="0" smtClean="0">
                <a:solidFill>
                  <a:schemeClr val="tx1"/>
                </a:solidFill>
              </a:rPr>
              <a:t>http</a:t>
            </a:r>
            <a:r>
              <a:rPr lang="en-CA" sz="2400" dirty="0">
                <a:solidFill>
                  <a:schemeClr val="tx1"/>
                </a:solidFill>
              </a:rPr>
              <a:t>://www.makivik.org/ungaluk-program</a:t>
            </a:r>
            <a:r>
              <a:rPr lang="en-CA" sz="2400" dirty="0" smtClean="0">
                <a:solidFill>
                  <a:schemeClr val="tx1"/>
                </a:solidFill>
              </a:rPr>
              <a:t>/</a:t>
            </a:r>
          </a:p>
          <a:p>
            <a:pPr marL="45720" indent="0">
              <a:buNone/>
            </a:pPr>
            <a:endParaRPr lang="en-CA" sz="3200" dirty="0">
              <a:solidFill>
                <a:schemeClr val="tx1"/>
              </a:solidFill>
            </a:endParaRPr>
          </a:p>
          <a:p>
            <a:endParaRPr lang="en-CA" sz="3200" dirty="0">
              <a:solidFill>
                <a:schemeClr val="tx1"/>
              </a:solidFill>
            </a:endParaRPr>
          </a:p>
          <a:p>
            <a:endParaRPr lang="en-CA" sz="3200" dirty="0"/>
          </a:p>
          <a:p>
            <a:pPr marL="45720" indent="0">
              <a:buNone/>
            </a:pPr>
            <a:endParaRPr lang="en-C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Before you begin your application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98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APPLICATION FORM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2596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</a:t>
            </a:r>
            <a:r>
              <a:rPr lang="en-CA" b="1" dirty="0" smtClean="0"/>
              <a:t>#2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lvl="0" indent="0">
              <a:buNone/>
            </a:pPr>
            <a:endParaRPr lang="en-CA" sz="2800" b="1" dirty="0" smtClean="0">
              <a:solidFill>
                <a:schemeClr val="tx1"/>
              </a:solidFill>
            </a:endParaRPr>
          </a:p>
          <a:p>
            <a:pPr marL="45720" lvl="0" indent="0" algn="ctr">
              <a:buNone/>
            </a:pPr>
            <a:r>
              <a:rPr lang="en-CA" sz="2800" b="1" dirty="0" smtClean="0">
                <a:solidFill>
                  <a:schemeClr val="tx1"/>
                </a:solidFill>
              </a:rPr>
              <a:t>A </a:t>
            </a:r>
            <a:r>
              <a:rPr lang="en-CA" sz="2800" b="1" u="sng" dirty="0" smtClean="0">
                <a:solidFill>
                  <a:srgbClr val="FF0000"/>
                </a:solidFill>
              </a:rPr>
              <a:t>SPONSORING ORGANIZATION</a:t>
            </a:r>
            <a:r>
              <a:rPr lang="en-CA" sz="2800" b="1" dirty="0" smtClean="0">
                <a:solidFill>
                  <a:srgbClr val="FF0000"/>
                </a:solidFill>
              </a:rPr>
              <a:t> </a:t>
            </a:r>
            <a:r>
              <a:rPr lang="en-CA" sz="2800" b="1" dirty="0" smtClean="0">
                <a:solidFill>
                  <a:schemeClr val="tx1"/>
                </a:solidFill>
              </a:rPr>
              <a:t>is in charge of receiving the funding and distributing it for project activities.</a:t>
            </a:r>
          </a:p>
          <a:p>
            <a:pPr marL="45720" lvl="0" indent="0">
              <a:buNone/>
            </a:pPr>
            <a:endParaRPr lang="en-CA" b="1" dirty="0" smtClean="0"/>
          </a:p>
          <a:p>
            <a:pPr marL="502920" lvl="0" indent="-457200">
              <a:buAutoNum type="arabicPeriod"/>
            </a:pPr>
            <a:endParaRPr lang="en-CA" b="1" dirty="0"/>
          </a:p>
          <a:p>
            <a:pPr marL="502920" lvl="0" indent="-457200">
              <a:buAutoNum type="arabi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475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CA" sz="2800" b="1" dirty="0" smtClean="0"/>
              <a:t>Application Form Question #5</a:t>
            </a:r>
            <a:endParaRPr lang="en-CA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95536" y="1556792"/>
            <a:ext cx="8407893" cy="4604687"/>
          </a:xfrm>
        </p:spPr>
        <p:txBody>
          <a:bodyPr/>
          <a:lstStyle/>
          <a:p>
            <a:pPr marL="45720" indent="0">
              <a:buNone/>
            </a:pPr>
            <a:r>
              <a:rPr lang="en-CA" sz="2100" b="1" dirty="0" smtClean="0"/>
              <a:t>What </a:t>
            </a:r>
            <a:r>
              <a:rPr lang="en-CA" sz="2100" b="1" dirty="0"/>
              <a:t>priority goal does the project address? Please select </a:t>
            </a:r>
            <a:r>
              <a:rPr lang="en-CA" sz="2100" b="1" u="sng" dirty="0"/>
              <a:t>ONLY 1</a:t>
            </a:r>
            <a:r>
              <a:rPr lang="en-CA" sz="2100" b="1" dirty="0"/>
              <a:t> that is the top priority </a:t>
            </a:r>
            <a:r>
              <a:rPr lang="en-CA" sz="2100" b="1" dirty="0" smtClean="0"/>
              <a:t>goal.</a:t>
            </a:r>
            <a:r>
              <a:rPr lang="en-CA" sz="2100" dirty="0"/>
              <a:t> </a:t>
            </a:r>
            <a:r>
              <a:rPr lang="en-CA" b="1" dirty="0" smtClean="0">
                <a:solidFill>
                  <a:srgbClr val="FF0000"/>
                </a:solidFill>
              </a:rPr>
              <a:t>The one you select should be </a:t>
            </a:r>
            <a:r>
              <a:rPr lang="en-CA" b="1" dirty="0">
                <a:solidFill>
                  <a:srgbClr val="FF0000"/>
                </a:solidFill>
              </a:rPr>
              <a:t>one of the main goals of your project</a:t>
            </a:r>
            <a:r>
              <a:rPr lang="en-CA" b="1" dirty="0" smtClean="0">
                <a:solidFill>
                  <a:srgbClr val="FF0000"/>
                </a:solidFill>
              </a:rPr>
              <a:t>.</a:t>
            </a:r>
          </a:p>
          <a:p>
            <a:endParaRPr lang="en-CA" b="1" i="1" dirty="0"/>
          </a:p>
          <a:p>
            <a:endParaRPr lang="en-CA" dirty="0"/>
          </a:p>
          <a:p>
            <a:endParaRPr lang="en-CA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68388"/>
              </p:ext>
            </p:extLst>
          </p:nvPr>
        </p:nvGraphicFramePr>
        <p:xfrm>
          <a:off x="179512" y="2636913"/>
          <a:ext cx="8742280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6424"/>
                <a:gridCol w="4925856"/>
              </a:tblGrid>
              <a:tr h="399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ORDER OF IMPORTANCE FOR UNGALUK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PRIORITY GOALS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4323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 (most important)</a:t>
                      </a:r>
                      <a:endParaRPr lang="en-CA" sz="1400" b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To reduce substance(s) abuse </a:t>
                      </a:r>
                      <a:r>
                        <a:rPr lang="en-US" sz="1400" b="0" dirty="0" smtClean="0">
                          <a:effectLst/>
                        </a:rPr>
                        <a:t>and/or </a:t>
                      </a:r>
                      <a:r>
                        <a:rPr lang="en-US" sz="1400" b="0" dirty="0">
                          <a:effectLst/>
                        </a:rPr>
                        <a:t>addiction(s)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4620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To prevent violence and other crimes (adults and or youths)</a:t>
                      </a:r>
                      <a:endParaRPr lang="en-CA" sz="1400" b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5479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To promote social integration or reintegration</a:t>
                      </a:r>
                      <a:endParaRPr lang="en-CA" sz="1400" b="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(prevent offending or reoffending)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3228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4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To address trauma </a:t>
                      </a:r>
                      <a:r>
                        <a:rPr lang="en-US" sz="1400" b="0" dirty="0" smtClean="0">
                          <a:effectLst/>
                        </a:rPr>
                        <a:t>and/or </a:t>
                      </a:r>
                      <a:r>
                        <a:rPr lang="en-US" sz="1400" b="0" dirty="0">
                          <a:effectLst/>
                        </a:rPr>
                        <a:t>mental health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268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5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To assist victims of crime and violence </a:t>
                      </a:r>
                      <a:endParaRPr lang="en-CA" sz="1400" b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6016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6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To build parental skills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and/or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encourage safe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family</a:t>
                      </a:r>
                      <a:endParaRPr lang="en-C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752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en-CA" sz="14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solidFill>
                            <a:schemeClr val="tx1"/>
                          </a:solidFill>
                          <a:effectLst/>
                        </a:rPr>
                        <a:t>To prevent school drop-out and/or to promote educational opportunities</a:t>
                      </a:r>
                      <a:endParaRPr lang="en-C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  <a:tr h="419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8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To promote alternatives to and diversion from criminal justice</a:t>
                      </a:r>
                      <a:endParaRPr lang="en-CA" sz="1400" b="0" dirty="0">
                        <a:effectLst/>
                        <a:latin typeface="Calibri"/>
                        <a:ea typeface="MS Gothic"/>
                        <a:cs typeface="Times New Roman"/>
                      </a:endParaRPr>
                    </a:p>
                  </a:txBody>
                  <a:tcPr marL="4928" marR="492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3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sz="2400" b="1" dirty="0" smtClean="0">
                <a:solidFill>
                  <a:schemeClr val="tx1"/>
                </a:solidFill>
              </a:rPr>
              <a:t>1. To </a:t>
            </a:r>
            <a:r>
              <a:rPr lang="fr-CA" sz="2400" b="1" dirty="0" err="1">
                <a:solidFill>
                  <a:schemeClr val="tx1"/>
                </a:solidFill>
              </a:rPr>
              <a:t>reduce</a:t>
            </a:r>
            <a:r>
              <a:rPr lang="fr-CA" sz="2400" b="1" dirty="0">
                <a:solidFill>
                  <a:schemeClr val="tx1"/>
                </a:solidFill>
              </a:rPr>
              <a:t> substance(s) abuse and/or addiction(s)</a:t>
            </a:r>
            <a:endParaRPr lang="en-CA" sz="2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2400" dirty="0">
                <a:solidFill>
                  <a:schemeClr val="tx1"/>
                </a:solidFill>
              </a:rPr>
              <a:t>How to reach </a:t>
            </a:r>
            <a:r>
              <a:rPr lang="en-CA" sz="2400" dirty="0" smtClean="0">
                <a:solidFill>
                  <a:schemeClr val="tx1"/>
                </a:solidFill>
              </a:rPr>
              <a:t>the </a:t>
            </a:r>
            <a:r>
              <a:rPr lang="en-CA" sz="2400" dirty="0">
                <a:solidFill>
                  <a:schemeClr val="tx1"/>
                </a:solidFill>
              </a:rPr>
              <a:t>goal?</a:t>
            </a:r>
          </a:p>
          <a:p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To offer substance abuse prevention program</a:t>
            </a:r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To offer substance abuse or specific addiction treatment daily counselling and/or residential program </a:t>
            </a:r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To offer support group</a:t>
            </a:r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To offer </a:t>
            </a:r>
            <a:r>
              <a:rPr lang="en-CA" sz="2400" dirty="0">
                <a:solidFill>
                  <a:schemeClr val="tx1"/>
                </a:solidFill>
              </a:rPr>
              <a:t>employment and educational services for those in treatment and for those coming out of treatment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7530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b="1" dirty="0" smtClean="0">
                <a:solidFill>
                  <a:schemeClr val="tx1"/>
                </a:solidFill>
              </a:rPr>
              <a:t>3. To </a:t>
            </a:r>
            <a:r>
              <a:rPr lang="fr-CA" b="1" dirty="0" err="1">
                <a:solidFill>
                  <a:schemeClr val="tx1"/>
                </a:solidFill>
              </a:rPr>
              <a:t>promote</a:t>
            </a:r>
            <a:r>
              <a:rPr lang="fr-CA" b="1" dirty="0">
                <a:solidFill>
                  <a:schemeClr val="tx1"/>
                </a:solidFill>
              </a:rPr>
              <a:t> social </a:t>
            </a:r>
            <a:r>
              <a:rPr lang="fr-CA" b="1" dirty="0" err="1">
                <a:solidFill>
                  <a:schemeClr val="tx1"/>
                </a:solidFill>
              </a:rPr>
              <a:t>integration</a:t>
            </a:r>
            <a:r>
              <a:rPr lang="fr-CA" b="1" dirty="0">
                <a:solidFill>
                  <a:schemeClr val="tx1"/>
                </a:solidFill>
              </a:rPr>
              <a:t> or </a:t>
            </a:r>
            <a:r>
              <a:rPr lang="fr-CA" b="1" dirty="0" err="1">
                <a:solidFill>
                  <a:schemeClr val="tx1"/>
                </a:solidFill>
              </a:rPr>
              <a:t>reintegration</a:t>
            </a:r>
            <a:r>
              <a:rPr lang="fr-CA" b="1" dirty="0">
                <a:solidFill>
                  <a:schemeClr val="tx1"/>
                </a:solidFill>
              </a:rPr>
              <a:t> (</a:t>
            </a:r>
            <a:r>
              <a:rPr lang="fr-CA" b="1" dirty="0" err="1">
                <a:solidFill>
                  <a:schemeClr val="tx1"/>
                </a:solidFill>
              </a:rPr>
              <a:t>prevent</a:t>
            </a:r>
            <a:r>
              <a:rPr lang="fr-CA" b="1" dirty="0">
                <a:solidFill>
                  <a:schemeClr val="tx1"/>
                </a:solidFill>
              </a:rPr>
              <a:t> </a:t>
            </a:r>
            <a:r>
              <a:rPr lang="fr-CA" b="1" dirty="0" err="1">
                <a:solidFill>
                  <a:schemeClr val="tx1"/>
                </a:solidFill>
              </a:rPr>
              <a:t>offending</a:t>
            </a:r>
            <a:r>
              <a:rPr lang="fr-CA" b="1" dirty="0">
                <a:solidFill>
                  <a:schemeClr val="tx1"/>
                </a:solidFill>
              </a:rPr>
              <a:t> or </a:t>
            </a:r>
            <a:r>
              <a:rPr lang="fr-CA" b="1" dirty="0" err="1">
                <a:solidFill>
                  <a:schemeClr val="tx1"/>
                </a:solidFill>
              </a:rPr>
              <a:t>reoffending</a:t>
            </a:r>
            <a:r>
              <a:rPr lang="fr-CA" b="1" dirty="0">
                <a:solidFill>
                  <a:schemeClr val="tx1"/>
                </a:solidFill>
              </a:rPr>
              <a:t>)</a:t>
            </a:r>
            <a:endParaRPr lang="en-CA" dirty="0">
              <a:solidFill>
                <a:schemeClr val="tx1"/>
              </a:solidFill>
            </a:endParaRPr>
          </a:p>
          <a:p>
            <a:endParaRPr lang="en-CA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dirty="0">
                <a:solidFill>
                  <a:schemeClr val="tx1"/>
                </a:solidFill>
              </a:rPr>
              <a:t>How to reach </a:t>
            </a:r>
            <a:r>
              <a:rPr lang="en-CA" dirty="0" smtClean="0">
                <a:solidFill>
                  <a:schemeClr val="tx1"/>
                </a:solidFill>
              </a:rPr>
              <a:t>the goal</a:t>
            </a:r>
            <a:r>
              <a:rPr lang="en-CA" dirty="0">
                <a:solidFill>
                  <a:schemeClr val="tx1"/>
                </a:solidFill>
              </a:rPr>
              <a:t>?</a:t>
            </a:r>
          </a:p>
          <a:p>
            <a:endParaRPr lang="en-CA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rehabilitation services (transition or half-way house) </a:t>
            </a: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after-care services for offenders (support, counseling, treatment) upon release or conditional liberation</a:t>
            </a: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reintegration services for offenders and their families</a:t>
            </a: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workshops to community members on reintegration of offenders</a:t>
            </a: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employment and/or educational programs for </a:t>
            </a:r>
            <a:r>
              <a:rPr lang="en-CA" sz="2000" dirty="0">
                <a:solidFill>
                  <a:schemeClr val="tx1"/>
                </a:solidFill>
              </a:rPr>
              <a:t>offenders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3535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b="1" dirty="0" smtClean="0">
                <a:solidFill>
                  <a:schemeClr val="tx1"/>
                </a:solidFill>
              </a:rPr>
              <a:t>4. To </a:t>
            </a:r>
            <a:r>
              <a:rPr lang="fr-CA" b="1" dirty="0" err="1">
                <a:solidFill>
                  <a:schemeClr val="tx1"/>
                </a:solidFill>
              </a:rPr>
              <a:t>address</a:t>
            </a:r>
            <a:r>
              <a:rPr lang="fr-CA" b="1" dirty="0">
                <a:solidFill>
                  <a:schemeClr val="tx1"/>
                </a:solidFill>
              </a:rPr>
              <a:t> trauma </a:t>
            </a:r>
            <a:r>
              <a:rPr lang="fr-CA" b="1" dirty="0" smtClean="0">
                <a:solidFill>
                  <a:schemeClr val="tx1"/>
                </a:solidFill>
              </a:rPr>
              <a:t>and/or </a:t>
            </a:r>
            <a:r>
              <a:rPr lang="fr-CA" b="1" dirty="0">
                <a:solidFill>
                  <a:schemeClr val="tx1"/>
                </a:solidFill>
              </a:rPr>
              <a:t>mental </a:t>
            </a:r>
            <a:r>
              <a:rPr lang="fr-CA" b="1" dirty="0" err="1">
                <a:solidFill>
                  <a:schemeClr val="tx1"/>
                </a:solidFill>
              </a:rPr>
              <a:t>health</a:t>
            </a:r>
            <a:endParaRPr lang="en-CA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fr-CA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>
                <a:solidFill>
                  <a:schemeClr val="tx1"/>
                </a:solidFill>
              </a:rPr>
              <a:t>How to reach </a:t>
            </a:r>
            <a:r>
              <a:rPr lang="en-CA" dirty="0" smtClean="0">
                <a:solidFill>
                  <a:schemeClr val="tx1"/>
                </a:solidFill>
              </a:rPr>
              <a:t>the goal</a:t>
            </a:r>
            <a:r>
              <a:rPr lang="en-CA" dirty="0">
                <a:solidFill>
                  <a:schemeClr val="tx1"/>
                </a:solidFill>
              </a:rPr>
              <a:t>? </a:t>
            </a:r>
            <a:endParaRPr lang="en-CA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</a:t>
            </a:r>
            <a:r>
              <a:rPr lang="en-CA" sz="2000" dirty="0">
                <a:solidFill>
                  <a:schemeClr val="tx1"/>
                </a:solidFill>
              </a:rPr>
              <a:t> culturally appropriate counseling and treatment programs/services for Inuit, adults, youth, and ex-offenders offenders (sexual abuse, mental health, anger management, healing/trauma)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projects that focus on short and long-term placement of people with mental health problems </a:t>
            </a:r>
            <a:endParaRPr lang="en-CA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To offer </a:t>
            </a:r>
            <a:r>
              <a:rPr lang="en-CA" sz="2000" dirty="0">
                <a:solidFill>
                  <a:schemeClr val="tx1"/>
                </a:solidFill>
              </a:rPr>
              <a:t>employment and educational services for those in treatment and for those coming out of treatment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8392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sz="2400" b="1" dirty="0" smtClean="0"/>
              <a:t>5. To </a:t>
            </a:r>
            <a:r>
              <a:rPr lang="fr-CA" sz="2400" b="1" dirty="0" err="1"/>
              <a:t>assist</a:t>
            </a:r>
            <a:r>
              <a:rPr lang="fr-CA" sz="2400" b="1" dirty="0"/>
              <a:t> </a:t>
            </a:r>
            <a:r>
              <a:rPr lang="fr-CA" sz="2400" b="1" dirty="0" err="1"/>
              <a:t>victims</a:t>
            </a:r>
            <a:r>
              <a:rPr lang="fr-CA" sz="2400" b="1" dirty="0"/>
              <a:t> of crime and violence</a:t>
            </a:r>
            <a:endParaRPr lang="en-CA" sz="2400" dirty="0"/>
          </a:p>
          <a:p>
            <a:endParaRPr lang="en-CA" sz="2400" dirty="0"/>
          </a:p>
          <a:p>
            <a:pPr marL="45720" indent="0">
              <a:buNone/>
            </a:pPr>
            <a:r>
              <a:rPr lang="en-CA" sz="2400" dirty="0"/>
              <a:t>How to reach goal?</a:t>
            </a:r>
          </a:p>
          <a:p>
            <a:endParaRPr lang="en-CA" sz="2400" dirty="0"/>
          </a:p>
          <a:p>
            <a:pPr lvl="1"/>
            <a:r>
              <a:rPr lang="en-US" sz="2400" dirty="0"/>
              <a:t>To enhance CAVAC services – psychological, legal, technical assistance, </a:t>
            </a:r>
            <a:r>
              <a:rPr lang="en-US" sz="2400" dirty="0" smtClean="0"/>
              <a:t>etc.</a:t>
            </a:r>
            <a:endParaRPr lang="en-CA" sz="2400" dirty="0" smtClean="0"/>
          </a:p>
          <a:p>
            <a:pPr lvl="1"/>
            <a:r>
              <a:rPr lang="en-US" sz="2400" dirty="0" smtClean="0"/>
              <a:t>To </a:t>
            </a:r>
            <a:r>
              <a:rPr lang="en-US" sz="2400" dirty="0"/>
              <a:t>provide restorative justice programs</a:t>
            </a:r>
            <a:endParaRPr lang="en-C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0717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sz="2400" b="1" dirty="0" smtClean="0"/>
              <a:t>6. To </a:t>
            </a:r>
            <a:r>
              <a:rPr lang="fr-CA" sz="2400" b="1" dirty="0" err="1"/>
              <a:t>build</a:t>
            </a:r>
            <a:r>
              <a:rPr lang="fr-CA" sz="2400" b="1" dirty="0"/>
              <a:t> parental </a:t>
            </a:r>
            <a:r>
              <a:rPr lang="fr-CA" sz="2400" b="1" dirty="0" err="1"/>
              <a:t>skills</a:t>
            </a:r>
            <a:r>
              <a:rPr lang="fr-CA" sz="2400" b="1" dirty="0"/>
              <a:t> and or encourage </a:t>
            </a:r>
            <a:r>
              <a:rPr lang="fr-CA" sz="2400" b="1" dirty="0" err="1"/>
              <a:t>safe</a:t>
            </a:r>
            <a:r>
              <a:rPr lang="fr-CA" sz="2400" b="1" dirty="0"/>
              <a:t> </a:t>
            </a:r>
            <a:r>
              <a:rPr lang="fr-CA" sz="2400" b="1" dirty="0" err="1"/>
              <a:t>family</a:t>
            </a:r>
            <a:r>
              <a:rPr lang="fr-CA" sz="2400" b="1" dirty="0"/>
              <a:t> </a:t>
            </a:r>
            <a:endParaRPr lang="en-CA" sz="2400" dirty="0"/>
          </a:p>
          <a:p>
            <a:endParaRPr lang="en-CA" sz="2400" dirty="0"/>
          </a:p>
          <a:p>
            <a:pPr marL="45720" indent="0">
              <a:buNone/>
            </a:pPr>
            <a:r>
              <a:rPr lang="en-CA" sz="2400" dirty="0"/>
              <a:t>How to reach </a:t>
            </a:r>
            <a:r>
              <a:rPr lang="en-CA" sz="2400" dirty="0" smtClean="0"/>
              <a:t>the goal</a:t>
            </a:r>
            <a:r>
              <a:rPr lang="en-CA" sz="2400" dirty="0"/>
              <a:t>?</a:t>
            </a:r>
          </a:p>
          <a:p>
            <a:endParaRPr lang="en-CA" sz="2400" dirty="0"/>
          </a:p>
          <a:p>
            <a:pPr lvl="1"/>
            <a:r>
              <a:rPr lang="en-US" sz="2400" dirty="0"/>
              <a:t>To offer workshops or programs for young and/or single parents to build parental skills</a:t>
            </a:r>
            <a:endParaRPr lang="en-CA" sz="2400" dirty="0"/>
          </a:p>
          <a:p>
            <a:pPr lvl="1"/>
            <a:r>
              <a:rPr lang="en-US" sz="2400" dirty="0"/>
              <a:t>To offer treatment programs for struggling </a:t>
            </a:r>
            <a:r>
              <a:rPr lang="en-US" sz="2400" dirty="0" smtClean="0"/>
              <a:t>parents</a:t>
            </a:r>
            <a:endParaRPr lang="en-CA" sz="2400" dirty="0" smtClean="0"/>
          </a:p>
          <a:p>
            <a:pPr lvl="1"/>
            <a:r>
              <a:rPr lang="en-US" sz="2400" dirty="0" smtClean="0"/>
              <a:t>To </a:t>
            </a:r>
            <a:r>
              <a:rPr lang="en-US" sz="2400" dirty="0"/>
              <a:t>offer ongoing assistance before and after a child is born</a:t>
            </a:r>
            <a:endParaRPr lang="en-C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8166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b="1" dirty="0" smtClean="0"/>
              <a:t>7. To </a:t>
            </a:r>
            <a:r>
              <a:rPr lang="fr-CA" b="1" dirty="0" err="1"/>
              <a:t>prevent</a:t>
            </a:r>
            <a:r>
              <a:rPr lang="fr-CA" b="1" dirty="0"/>
              <a:t> </a:t>
            </a:r>
            <a:r>
              <a:rPr lang="fr-CA" b="1" dirty="0" err="1"/>
              <a:t>school</a:t>
            </a:r>
            <a:r>
              <a:rPr lang="fr-CA" b="1" dirty="0"/>
              <a:t> drop-out and or to </a:t>
            </a:r>
            <a:r>
              <a:rPr lang="fr-CA" b="1" dirty="0" err="1"/>
              <a:t>promote</a:t>
            </a:r>
            <a:r>
              <a:rPr lang="fr-CA" b="1" dirty="0"/>
              <a:t> </a:t>
            </a:r>
            <a:r>
              <a:rPr lang="fr-CA" b="1" dirty="0" err="1"/>
              <a:t>educational</a:t>
            </a:r>
            <a:r>
              <a:rPr lang="fr-CA" b="1" dirty="0"/>
              <a:t> </a:t>
            </a:r>
            <a:r>
              <a:rPr lang="fr-CA" b="1" dirty="0" err="1"/>
              <a:t>opportunities</a:t>
            </a:r>
            <a:endParaRPr lang="en-CA" dirty="0"/>
          </a:p>
          <a:p>
            <a:endParaRPr lang="en-CA" dirty="0"/>
          </a:p>
          <a:p>
            <a:pPr marL="45720" indent="0">
              <a:buNone/>
            </a:pPr>
            <a:r>
              <a:rPr lang="en-CA" dirty="0"/>
              <a:t>How to reach goal?</a:t>
            </a:r>
          </a:p>
          <a:p>
            <a:endParaRPr lang="en-CA" dirty="0"/>
          </a:p>
          <a:p>
            <a:pPr lvl="1"/>
            <a:r>
              <a:rPr lang="en-US" sz="2000" dirty="0"/>
              <a:t>To offer after-school support for youth who are struggling in school (youth at-risk of dropping out)</a:t>
            </a:r>
            <a:endParaRPr lang="en-CA" sz="2000" dirty="0"/>
          </a:p>
          <a:p>
            <a:pPr lvl="1"/>
            <a:r>
              <a:rPr lang="en-US" sz="2000" dirty="0"/>
              <a:t>To offer social services (i.e. counseling, therapy) in schools for youth in need</a:t>
            </a:r>
            <a:endParaRPr lang="en-CA" sz="2000" dirty="0"/>
          </a:p>
          <a:p>
            <a:pPr lvl="1"/>
            <a:r>
              <a:rPr lang="en-US" sz="2000" dirty="0"/>
              <a:t>To offer anti-bullying programs in schools</a:t>
            </a:r>
            <a:endParaRPr lang="en-CA" sz="2000" dirty="0"/>
          </a:p>
          <a:p>
            <a:pPr lvl="1"/>
            <a:r>
              <a:rPr lang="en-US" sz="2000" dirty="0"/>
              <a:t>To offer violence prevention programs in schools</a:t>
            </a:r>
            <a:endParaRPr lang="en-CA" sz="2000" dirty="0"/>
          </a:p>
          <a:p>
            <a:pPr lvl="1"/>
            <a:r>
              <a:rPr lang="en-US" sz="2000" dirty="0"/>
              <a:t>To offer conflict resolution groups in school</a:t>
            </a:r>
            <a:endParaRPr lang="en-CA" sz="2000" dirty="0"/>
          </a:p>
          <a:p>
            <a:pPr lvl="1"/>
            <a:r>
              <a:rPr lang="en-US" sz="2000" dirty="0"/>
              <a:t>To offer employment and educational projects for youth who </a:t>
            </a:r>
            <a:r>
              <a:rPr lang="en-CA" sz="2000" dirty="0"/>
              <a:t>are school drop-outs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636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Your experience while filling out the </a:t>
            </a:r>
            <a:r>
              <a:rPr lang="en-CA" dirty="0" err="1" smtClean="0"/>
              <a:t>ungaluk</a:t>
            </a:r>
            <a:r>
              <a:rPr lang="en-CA" dirty="0" smtClean="0"/>
              <a:t> application form…</a:t>
            </a:r>
            <a:endParaRPr lang="en-CA" dirty="0"/>
          </a:p>
        </p:txBody>
      </p:sp>
      <p:pic>
        <p:nvPicPr>
          <p:cNvPr id="1026" name="Picture 2" descr="Image result for image someone pulling hair, frust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2" y="2492896"/>
            <a:ext cx="4634755" cy="308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3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fr-CA" sz="2400" b="1" dirty="0" smtClean="0"/>
              <a:t>8. To </a:t>
            </a:r>
            <a:r>
              <a:rPr lang="fr-CA" sz="2400" b="1" dirty="0" err="1"/>
              <a:t>promote</a:t>
            </a:r>
            <a:r>
              <a:rPr lang="fr-CA" sz="2400" b="1" dirty="0"/>
              <a:t> alternatives to and diversion </a:t>
            </a:r>
            <a:r>
              <a:rPr lang="fr-CA" sz="2400" b="1" dirty="0" err="1"/>
              <a:t>from</a:t>
            </a:r>
            <a:r>
              <a:rPr lang="fr-CA" sz="2400" b="1" dirty="0"/>
              <a:t> </a:t>
            </a:r>
            <a:r>
              <a:rPr lang="fr-CA" sz="2400" b="1" dirty="0" err="1"/>
              <a:t>criminal</a:t>
            </a:r>
            <a:r>
              <a:rPr lang="fr-CA" sz="2400" b="1" dirty="0"/>
              <a:t> justice</a:t>
            </a:r>
            <a:endParaRPr lang="en-CA" sz="2400" dirty="0"/>
          </a:p>
          <a:p>
            <a:endParaRPr lang="en-CA" sz="2400" dirty="0"/>
          </a:p>
          <a:p>
            <a:pPr marL="45720" indent="0">
              <a:buNone/>
            </a:pPr>
            <a:r>
              <a:rPr lang="en-CA" sz="2400" dirty="0"/>
              <a:t>How to reach goal?</a:t>
            </a:r>
          </a:p>
          <a:p>
            <a:endParaRPr lang="en-CA" sz="2400" dirty="0"/>
          </a:p>
          <a:p>
            <a:pPr lvl="1"/>
            <a:r>
              <a:rPr lang="en-US" sz="2400" dirty="0"/>
              <a:t>To develop programs where offenders can serve community-based sentences (served in the community)</a:t>
            </a:r>
            <a:endParaRPr lang="en-CA" sz="2400" dirty="0"/>
          </a:p>
          <a:p>
            <a:pPr lvl="1"/>
            <a:r>
              <a:rPr lang="en-US" sz="2400" dirty="0"/>
              <a:t>To offer treatment program to an accused </a:t>
            </a:r>
            <a:r>
              <a:rPr lang="en-US" sz="2400" dirty="0" smtClean="0"/>
              <a:t>person</a:t>
            </a:r>
            <a:endParaRPr lang="en-CA" sz="2400" dirty="0"/>
          </a:p>
          <a:p>
            <a:pPr marL="45720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Objectives to reach </a:t>
            </a:r>
            <a:r>
              <a:rPr lang="en-CA" dirty="0" err="1" smtClean="0"/>
              <a:t>ungaluk</a:t>
            </a:r>
            <a:r>
              <a:rPr lang="en-CA" dirty="0" smtClean="0"/>
              <a:t>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070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719070"/>
            <a:ext cx="9036495" cy="502229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endParaRPr lang="en-CA" sz="26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3200" b="1" dirty="0" smtClean="0">
                <a:solidFill>
                  <a:schemeClr val="tx1"/>
                </a:solidFill>
              </a:rPr>
              <a:t>ii</a:t>
            </a:r>
            <a:r>
              <a:rPr lang="en-CA" sz="3200" b="1" dirty="0">
                <a:solidFill>
                  <a:schemeClr val="tx1"/>
                </a:solidFill>
              </a:rPr>
              <a:t>. List the project’s objective(s) and any other goals </a:t>
            </a:r>
          </a:p>
          <a:p>
            <a:pPr marL="45720" indent="0" algn="ctr">
              <a:buNone/>
            </a:pPr>
            <a:r>
              <a:rPr lang="en-CA" sz="3200" b="1" dirty="0" smtClean="0">
                <a:solidFill>
                  <a:schemeClr val="tx1"/>
                </a:solidFill>
              </a:rPr>
              <a:t>(This includes </a:t>
            </a:r>
            <a:r>
              <a:rPr lang="en-CA" sz="3200" b="1" dirty="0">
                <a:solidFill>
                  <a:schemeClr val="tx1"/>
                </a:solidFill>
              </a:rPr>
              <a:t>the </a:t>
            </a:r>
            <a:r>
              <a:rPr lang="en-CA" sz="3200" b="1" dirty="0" err="1">
                <a:solidFill>
                  <a:schemeClr val="tx1"/>
                </a:solidFill>
              </a:rPr>
              <a:t>Ungaluk</a:t>
            </a:r>
            <a:r>
              <a:rPr lang="en-CA" sz="3200" b="1" dirty="0">
                <a:solidFill>
                  <a:schemeClr val="tx1"/>
                </a:solidFill>
              </a:rPr>
              <a:t> priority goal you selected before)</a:t>
            </a:r>
          </a:p>
          <a:p>
            <a:pPr marL="45720" indent="0">
              <a:buNone/>
            </a:pPr>
            <a:endParaRPr lang="en-CA" sz="1900" i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1900" b="1" i="1" dirty="0">
                <a:solidFill>
                  <a:srgbClr val="FF0000"/>
                </a:solidFill>
              </a:rPr>
              <a:t>Goals</a:t>
            </a:r>
            <a:r>
              <a:rPr lang="en-CA" sz="1900" i="1" dirty="0">
                <a:solidFill>
                  <a:srgbClr val="FF0000"/>
                </a:solidFill>
              </a:rPr>
              <a:t> (What you want to achieve): </a:t>
            </a:r>
          </a:p>
          <a:p>
            <a:pPr marL="45720" indent="0">
              <a:buNone/>
            </a:pPr>
            <a:r>
              <a:rPr lang="en-CA" sz="1900" i="1" dirty="0">
                <a:solidFill>
                  <a:schemeClr val="tx1"/>
                </a:solidFill>
              </a:rPr>
              <a:t>E.g. Reduce youth gang violence in </a:t>
            </a:r>
            <a:r>
              <a:rPr lang="en-CA" sz="1900" i="1" dirty="0" err="1" smtClean="0">
                <a:solidFill>
                  <a:schemeClr val="tx1"/>
                </a:solidFill>
              </a:rPr>
              <a:t>Kuujjuaq</a:t>
            </a:r>
            <a:r>
              <a:rPr lang="en-CA" sz="1900" i="1" dirty="0" smtClean="0">
                <a:solidFill>
                  <a:schemeClr val="tx1"/>
                </a:solidFill>
              </a:rPr>
              <a:t> AND to </a:t>
            </a:r>
            <a:r>
              <a:rPr lang="en-US" sz="1900" i="1" dirty="0">
                <a:solidFill>
                  <a:schemeClr val="tx1"/>
                </a:solidFill>
              </a:rPr>
              <a:t>address trauma and or mental </a:t>
            </a:r>
            <a:r>
              <a:rPr lang="en-US" sz="1900" i="1" dirty="0" smtClean="0">
                <a:solidFill>
                  <a:schemeClr val="tx1"/>
                </a:solidFill>
              </a:rPr>
              <a:t>health among the project’s target group</a:t>
            </a:r>
            <a:endParaRPr lang="en-CA" sz="1900" i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19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1900" b="1" i="1" dirty="0">
                <a:solidFill>
                  <a:srgbClr val="FF0000"/>
                </a:solidFill>
              </a:rPr>
              <a:t>Objectives </a:t>
            </a:r>
            <a:r>
              <a:rPr lang="en-CA" sz="1900" i="1" dirty="0">
                <a:solidFill>
                  <a:srgbClr val="FF0000"/>
                </a:solidFill>
              </a:rPr>
              <a:t>(How you will achieve your goal(s)): </a:t>
            </a:r>
          </a:p>
          <a:p>
            <a:pPr marL="45720" indent="0">
              <a:buNone/>
            </a:pPr>
            <a:r>
              <a:rPr lang="en-CA" sz="1900" i="1" dirty="0">
                <a:solidFill>
                  <a:schemeClr val="tx1"/>
                </a:solidFill>
              </a:rPr>
              <a:t>E.g. Developing a rehabilitation program for youth gang members (12-15 year-olds</a:t>
            </a:r>
            <a:r>
              <a:rPr lang="en-CA" sz="1900" i="1" dirty="0" smtClean="0">
                <a:solidFill>
                  <a:schemeClr val="tx1"/>
                </a:solidFill>
              </a:rPr>
              <a:t>) to: </a:t>
            </a:r>
            <a:r>
              <a:rPr lang="en-CA" sz="1900" i="1" dirty="0">
                <a:solidFill>
                  <a:schemeClr val="tx1"/>
                </a:solidFill>
              </a:rPr>
              <a:t>a) Improve mental health and literacy ; and b) Reduce offending and anti-social behaviour.</a:t>
            </a:r>
          </a:p>
          <a:p>
            <a:pPr marL="45720" indent="0" algn="ctr">
              <a:buNone/>
            </a:pPr>
            <a:endParaRPr lang="en-CA" sz="26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</a:t>
            </a:r>
            <a:r>
              <a:rPr lang="en-CA" b="1" dirty="0" smtClean="0"/>
              <a:t>#8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3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950289"/>
          </a:xfrm>
        </p:spPr>
        <p:txBody>
          <a:bodyPr>
            <a:normAutofit/>
          </a:bodyPr>
          <a:lstStyle/>
          <a:p>
            <a:pPr marL="365760" lvl="1" indent="0" algn="ctr">
              <a:buNone/>
            </a:pPr>
            <a:r>
              <a:rPr lang="en-CA" sz="2800" b="1" dirty="0" smtClean="0">
                <a:solidFill>
                  <a:schemeClr val="tx1"/>
                </a:solidFill>
              </a:rPr>
              <a:t> </a:t>
            </a:r>
            <a:r>
              <a:rPr lang="en-CA" sz="2800" b="1" dirty="0" smtClean="0">
                <a:solidFill>
                  <a:schemeClr val="tx1"/>
                </a:solidFill>
              </a:rPr>
              <a:t>Focus </a:t>
            </a:r>
            <a:r>
              <a:rPr lang="en-CA" sz="2800" b="1" dirty="0">
                <a:solidFill>
                  <a:schemeClr val="tx1"/>
                </a:solidFill>
              </a:rPr>
              <a:t>on crime </a:t>
            </a:r>
            <a:r>
              <a:rPr lang="en-CA" sz="2800" b="1" dirty="0" smtClean="0">
                <a:solidFill>
                  <a:schemeClr val="tx1"/>
                </a:solidFill>
              </a:rPr>
              <a:t>prevention</a:t>
            </a:r>
          </a:p>
          <a:p>
            <a:pPr marL="365760" lvl="1" indent="0" algn="ctr">
              <a:buNone/>
            </a:pPr>
            <a:endParaRPr lang="en-CA" sz="2800" b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2800" b="1" dirty="0" err="1" smtClean="0">
                <a:solidFill>
                  <a:schemeClr val="tx1"/>
                </a:solidFill>
              </a:rPr>
              <a:t>i</a:t>
            </a:r>
            <a:r>
              <a:rPr lang="en-CA" sz="2800" b="1" dirty="0" smtClean="0">
                <a:solidFill>
                  <a:schemeClr val="tx1"/>
                </a:solidFill>
              </a:rPr>
              <a:t>. Explain how you will identify your target group, and how </a:t>
            </a:r>
            <a:r>
              <a:rPr lang="en-CA" sz="2800" b="1" dirty="0">
                <a:solidFill>
                  <a:schemeClr val="tx1"/>
                </a:solidFill>
              </a:rPr>
              <a:t>you will recruit your </a:t>
            </a:r>
            <a:r>
              <a:rPr lang="en-CA" sz="2800" b="1" dirty="0" smtClean="0">
                <a:solidFill>
                  <a:schemeClr val="tx1"/>
                </a:solidFill>
              </a:rPr>
              <a:t>target group</a:t>
            </a:r>
            <a:r>
              <a:rPr lang="en-CA" sz="2400" b="1" dirty="0" smtClean="0">
                <a:solidFill>
                  <a:schemeClr val="tx1"/>
                </a:solidFill>
              </a:rPr>
              <a:t>.</a:t>
            </a:r>
            <a:endParaRPr lang="en-CA" sz="24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</a:t>
            </a:r>
            <a:r>
              <a:rPr lang="en-CA" b="1" dirty="0" smtClean="0"/>
              <a:t>#9A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76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556792"/>
            <a:ext cx="8654756" cy="5296046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en-CA" sz="2400" dirty="0" smtClean="0">
                <a:solidFill>
                  <a:schemeClr val="tx1"/>
                </a:solidFill>
              </a:rPr>
              <a:t>EXAMPLE</a:t>
            </a:r>
            <a:endParaRPr lang="en-CA" sz="24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en-CA" sz="2400" b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n-CA" sz="2400" dirty="0">
                <a:solidFill>
                  <a:schemeClr val="tx1"/>
                </a:solidFill>
              </a:rPr>
              <a:t>Participants </a:t>
            </a:r>
            <a:r>
              <a:rPr lang="en-CA" sz="2400" dirty="0" smtClean="0">
                <a:solidFill>
                  <a:schemeClr val="tx1"/>
                </a:solidFill>
              </a:rPr>
              <a:t>are ‘at-risk’. </a:t>
            </a:r>
          </a:p>
          <a:p>
            <a:pPr marL="45720" indent="0" algn="just">
              <a:buNone/>
            </a:pPr>
            <a:r>
              <a:rPr lang="en-CA" sz="2400" dirty="0" smtClean="0">
                <a:solidFill>
                  <a:schemeClr val="tx1"/>
                </a:solidFill>
              </a:rPr>
              <a:t>They are </a:t>
            </a:r>
            <a:r>
              <a:rPr lang="en-CA" sz="2400" dirty="0">
                <a:solidFill>
                  <a:schemeClr val="tx1"/>
                </a:solidFill>
              </a:rPr>
              <a:t>selected based on </a:t>
            </a:r>
            <a:r>
              <a:rPr lang="en-CA" sz="2400" dirty="0" smtClean="0">
                <a:solidFill>
                  <a:schemeClr val="tx1"/>
                </a:solidFill>
              </a:rPr>
              <a:t>the fact that they show: 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behavioural problems at school and at home</a:t>
            </a:r>
          </a:p>
          <a:p>
            <a:pPr algn="just"/>
            <a:r>
              <a:rPr lang="en-CA" sz="2400" dirty="0">
                <a:solidFill>
                  <a:schemeClr val="tx1"/>
                </a:solidFill>
              </a:rPr>
              <a:t>a</a:t>
            </a:r>
            <a:r>
              <a:rPr lang="en-CA" sz="2400" dirty="0" smtClean="0">
                <a:solidFill>
                  <a:schemeClr val="tx1"/>
                </a:solidFill>
              </a:rPr>
              <a:t>ggressiveness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difficulties </a:t>
            </a:r>
            <a:r>
              <a:rPr lang="en-CA" sz="2400" dirty="0">
                <a:solidFill>
                  <a:schemeClr val="tx1"/>
                </a:solidFill>
              </a:rPr>
              <a:t>in social </a:t>
            </a:r>
            <a:r>
              <a:rPr lang="en-CA" sz="2400" dirty="0" smtClean="0">
                <a:solidFill>
                  <a:schemeClr val="tx1"/>
                </a:solidFill>
              </a:rPr>
              <a:t>relations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social </a:t>
            </a:r>
            <a:r>
              <a:rPr lang="en-CA" sz="2400" dirty="0">
                <a:solidFill>
                  <a:schemeClr val="tx1"/>
                </a:solidFill>
              </a:rPr>
              <a:t>rejection by </a:t>
            </a:r>
            <a:r>
              <a:rPr lang="en-CA" sz="2400" dirty="0" smtClean="0">
                <a:solidFill>
                  <a:schemeClr val="tx1"/>
                </a:solidFill>
              </a:rPr>
              <a:t>peers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have relations with ‘</a:t>
            </a:r>
            <a:r>
              <a:rPr lang="en-CA" sz="2400" dirty="0">
                <a:solidFill>
                  <a:schemeClr val="tx1"/>
                </a:solidFill>
              </a:rPr>
              <a:t>problem’ </a:t>
            </a:r>
            <a:r>
              <a:rPr lang="en-CA" sz="2400" dirty="0" smtClean="0">
                <a:solidFill>
                  <a:schemeClr val="tx1"/>
                </a:solidFill>
              </a:rPr>
              <a:t>youths</a:t>
            </a:r>
          </a:p>
          <a:p>
            <a:pPr algn="just"/>
            <a:endParaRPr lang="en-CA" sz="2400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n-CA" sz="2400" dirty="0" smtClean="0">
                <a:solidFill>
                  <a:schemeClr val="tx1"/>
                </a:solidFill>
              </a:rPr>
              <a:t>Participants will be recruited by the following methods: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Meetings with teachers to identify students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Public notice/ads</a:t>
            </a:r>
          </a:p>
          <a:p>
            <a:pPr algn="just"/>
            <a:r>
              <a:rPr lang="en-CA" sz="2400" dirty="0" smtClean="0">
                <a:solidFill>
                  <a:schemeClr val="tx1"/>
                </a:solidFill>
              </a:rPr>
              <a:t>Meetings with specific social services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836712"/>
            <a:ext cx="8381260" cy="573528"/>
          </a:xfrm>
        </p:spPr>
        <p:txBody>
          <a:bodyPr/>
          <a:lstStyle/>
          <a:p>
            <a:r>
              <a:rPr lang="en-CA" sz="2400" b="1" dirty="0" smtClean="0"/>
              <a:t>I. How </a:t>
            </a:r>
            <a:r>
              <a:rPr lang="en-CA" sz="2400" b="1" dirty="0"/>
              <a:t>you will identify your target group, and how you will recruit your target </a:t>
            </a:r>
            <a:r>
              <a:rPr lang="en-CA" sz="2400" b="1" dirty="0" smtClean="0"/>
              <a:t>group?</a:t>
            </a:r>
            <a:r>
              <a:rPr lang="en-CA" sz="2800" b="1" dirty="0">
                <a:solidFill>
                  <a:schemeClr val="tx1"/>
                </a:solidFill>
              </a:rPr>
              <a:t/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dirty="0">
                <a:solidFill>
                  <a:srgbClr val="FF0000"/>
                </a:solidFill>
              </a:rPr>
              <a:t/>
            </a:r>
            <a:br>
              <a:rPr lang="en-CA" dirty="0">
                <a:solidFill>
                  <a:srgbClr val="FF0000"/>
                </a:solidFill>
              </a:rPr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00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endParaRPr lang="en-CA" sz="2800" b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CA" sz="2800" b="1" dirty="0" smtClean="0">
                <a:solidFill>
                  <a:schemeClr val="tx1"/>
                </a:solidFill>
              </a:rPr>
              <a:t>ii</a:t>
            </a:r>
            <a:r>
              <a:rPr lang="en-CA" sz="2800" b="1" dirty="0">
                <a:solidFill>
                  <a:schemeClr val="tx1"/>
                </a:solidFill>
              </a:rPr>
              <a:t>. Explain how the project is first-level crime prevention, second-level crime prevention, and/or third-level crime prevention</a:t>
            </a:r>
            <a:r>
              <a:rPr lang="en-CA" sz="2800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ctr">
              <a:buNone/>
            </a:pPr>
            <a:endParaRPr lang="en-CA" sz="2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2800" dirty="0">
                <a:solidFill>
                  <a:schemeClr val="tx1"/>
                </a:solidFill>
              </a:rPr>
              <a:t/>
            </a:r>
            <a:br>
              <a:rPr lang="en-CA" sz="2800" dirty="0">
                <a:solidFill>
                  <a:schemeClr val="tx1"/>
                </a:solidFill>
              </a:rPr>
            </a:br>
            <a:endParaRPr lang="en-CA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#9A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29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365760" lvl="1" indent="0" algn="ctr">
              <a:buNone/>
            </a:pPr>
            <a:r>
              <a:rPr lang="en-CA" sz="3200" b="1" dirty="0" smtClean="0">
                <a:solidFill>
                  <a:schemeClr val="tx1"/>
                </a:solidFill>
                <a:latin typeface="+mj-lt"/>
              </a:rPr>
              <a:t>Clearly </a:t>
            </a:r>
            <a:r>
              <a:rPr lang="en-CA" sz="3200" b="1" dirty="0">
                <a:solidFill>
                  <a:schemeClr val="tx1"/>
                </a:solidFill>
                <a:latin typeface="+mj-lt"/>
              </a:rPr>
              <a:t>demonstrated </a:t>
            </a:r>
            <a:r>
              <a:rPr lang="en-CA" sz="3200" b="1" dirty="0" smtClean="0">
                <a:solidFill>
                  <a:schemeClr val="tx1"/>
                </a:solidFill>
                <a:latin typeface="+mj-lt"/>
              </a:rPr>
              <a:t>need</a:t>
            </a:r>
          </a:p>
          <a:p>
            <a:pPr marL="365760" lvl="1" indent="0" algn="ctr">
              <a:buNone/>
            </a:pPr>
            <a:endParaRPr lang="en-CA" sz="3200" b="1" dirty="0">
              <a:solidFill>
                <a:schemeClr val="tx1"/>
              </a:solidFill>
              <a:latin typeface="+mj-lt"/>
            </a:endParaRPr>
          </a:p>
          <a:p>
            <a:pPr marL="617220" indent="-571500" algn="ctr">
              <a:buAutoNum type="romanLcPeriod"/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What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is the need for this project? </a:t>
            </a:r>
            <a:endParaRPr lang="en-US" sz="3200" b="1" dirty="0" smtClean="0">
              <a:solidFill>
                <a:schemeClr val="tx1"/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CA" sz="3200" b="1" dirty="0" smtClean="0">
                <a:solidFill>
                  <a:schemeClr val="tx1"/>
                </a:solidFill>
                <a:latin typeface="+mj-lt"/>
              </a:rPr>
              <a:t>Please </a:t>
            </a:r>
            <a:r>
              <a:rPr lang="en-CA" sz="3200" b="1" dirty="0">
                <a:solidFill>
                  <a:schemeClr val="tx1"/>
                </a:solidFill>
                <a:latin typeface="+mj-lt"/>
              </a:rPr>
              <a:t>provide evidence (e.g. statistics, reports, </a:t>
            </a:r>
            <a:r>
              <a:rPr lang="en-CA" sz="3200" b="1" dirty="0" smtClean="0">
                <a:solidFill>
                  <a:schemeClr val="tx1"/>
                </a:solidFill>
                <a:latin typeface="+mj-lt"/>
              </a:rPr>
              <a:t>research, meeting notes) </a:t>
            </a:r>
            <a:r>
              <a:rPr lang="en-CA" sz="3200" b="1" dirty="0">
                <a:solidFill>
                  <a:schemeClr val="tx1"/>
                </a:solidFill>
                <a:latin typeface="+mj-lt"/>
              </a:rPr>
              <a:t>to show that the need represents </a:t>
            </a:r>
            <a:r>
              <a:rPr lang="en-CA" sz="3200" b="1" dirty="0" smtClean="0">
                <a:solidFill>
                  <a:schemeClr val="tx1"/>
                </a:solidFill>
                <a:latin typeface="+mj-lt"/>
              </a:rPr>
              <a:t>a priority problem </a:t>
            </a:r>
            <a:r>
              <a:rPr lang="en-CA" sz="3200" b="1" dirty="0">
                <a:solidFill>
                  <a:schemeClr val="tx1"/>
                </a:solidFill>
                <a:latin typeface="+mj-lt"/>
              </a:rPr>
              <a:t>in your community and/or Nunavik</a:t>
            </a:r>
            <a:r>
              <a:rPr lang="en-CA" sz="32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5720" indent="0">
              <a:buNone/>
            </a:pPr>
            <a:endParaRPr lang="en-CA" sz="2400" dirty="0" smtClean="0">
              <a:solidFill>
                <a:schemeClr val="tx1"/>
              </a:solidFill>
              <a:latin typeface="+mj-lt"/>
            </a:endParaRPr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#</a:t>
            </a:r>
            <a:r>
              <a:rPr lang="en-CA" b="1" dirty="0" smtClean="0"/>
              <a:t>9b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1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sz="2400" dirty="0" smtClean="0">
                <a:solidFill>
                  <a:schemeClr val="tx1"/>
                </a:solidFill>
              </a:rPr>
              <a:t>Example:</a:t>
            </a:r>
          </a:p>
          <a:p>
            <a:pPr marL="45720" indent="0" algn="ctr">
              <a:buNone/>
            </a:pPr>
            <a:endParaRPr lang="en-CA" sz="2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Youth gang problem in a community that is linked to the trafficking of drugs. 10 to 12 youth between the ages of 14-17 are involved and many more are at-risk of joining.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We know it is a priority problem from police, youth protection and social services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The data </a:t>
            </a:r>
            <a:r>
              <a:rPr lang="en-CA" sz="2400" dirty="0" smtClean="0">
                <a:solidFill>
                  <a:schemeClr val="tx1"/>
                </a:solidFill>
              </a:rPr>
              <a:t>shows that……</a:t>
            </a:r>
            <a:endParaRPr lang="en-CA" sz="2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We also have a community meeting and it was discussed that…..</a:t>
            </a:r>
          </a:p>
          <a:p>
            <a:pPr marL="45720" indent="0">
              <a:buNone/>
            </a:pPr>
            <a:endParaRPr lang="en-CA" sz="2400" dirty="0" smtClean="0">
              <a:solidFill>
                <a:schemeClr val="tx1"/>
              </a:solidFill>
              <a:latin typeface="+mj-lt"/>
            </a:endParaRPr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lvl="1" indent="0" algn="ctr">
              <a:buNone/>
            </a:pPr>
            <a:r>
              <a:rPr lang="en-US" sz="3200" b="1" dirty="0">
                <a:solidFill>
                  <a:schemeClr val="bg1"/>
                </a:solidFill>
              </a:rPr>
              <a:t>What is the need for this project?</a:t>
            </a:r>
            <a:endParaRPr lang="en-CA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8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365760" lvl="1" indent="0" algn="ctr">
              <a:buNone/>
            </a:pPr>
            <a:r>
              <a:rPr lang="en-CA" sz="2400" b="1" dirty="0" smtClean="0">
                <a:solidFill>
                  <a:schemeClr val="tx1"/>
                </a:solidFill>
                <a:latin typeface="+mj-lt"/>
              </a:rPr>
              <a:t>Clearly </a:t>
            </a:r>
            <a:r>
              <a:rPr lang="en-CA" sz="2400" b="1" dirty="0">
                <a:solidFill>
                  <a:schemeClr val="tx1"/>
                </a:solidFill>
                <a:latin typeface="+mj-lt"/>
              </a:rPr>
              <a:t>demonstrated </a:t>
            </a:r>
            <a:r>
              <a:rPr lang="en-CA" sz="2400" b="1" dirty="0" smtClean="0">
                <a:solidFill>
                  <a:schemeClr val="tx1"/>
                </a:solidFill>
                <a:latin typeface="+mj-lt"/>
              </a:rPr>
              <a:t>need</a:t>
            </a:r>
          </a:p>
          <a:p>
            <a:pPr marL="365760" lvl="1" indent="0" algn="ctr">
              <a:buNone/>
            </a:pPr>
            <a:endParaRPr lang="en-CA" sz="2400" b="1" dirty="0">
              <a:solidFill>
                <a:schemeClr val="tx1"/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ii. What are the causes and reasons behind the crime/violence-related problem your project is addressing? </a:t>
            </a:r>
          </a:p>
          <a:p>
            <a:pPr marL="45720" indent="0" algn="ctr">
              <a:buNone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Please explain by using</a:t>
            </a:r>
            <a:r>
              <a:rPr lang="en-CA" sz="2400" b="1" dirty="0" smtClean="0">
                <a:solidFill>
                  <a:schemeClr val="tx1"/>
                </a:solidFill>
              </a:rPr>
              <a:t> the </a:t>
            </a:r>
            <a:r>
              <a:rPr lang="en-CA" sz="2400" b="1" u="sng" dirty="0" smtClean="0">
                <a:solidFill>
                  <a:srgbClr val="FF0000"/>
                </a:solidFill>
              </a:rPr>
              <a:t>risk factors </a:t>
            </a:r>
            <a:r>
              <a:rPr lang="en-CA" sz="2400" b="1" dirty="0" smtClean="0">
                <a:solidFill>
                  <a:schemeClr val="tx1"/>
                </a:solidFill>
              </a:rPr>
              <a:t>that affect your target group as part of your answer. Your project should aim to reduce these risk factors</a:t>
            </a:r>
            <a:r>
              <a:rPr lang="en-CA" sz="2400" dirty="0">
                <a:solidFill>
                  <a:schemeClr val="tx1"/>
                </a:solidFill>
              </a:rPr>
              <a:t>.</a:t>
            </a:r>
          </a:p>
          <a:p>
            <a:pPr marL="45720" indent="0">
              <a:buNone/>
            </a:pPr>
            <a:endParaRPr lang="en-CA" sz="2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2400" dirty="0">
                <a:solidFill>
                  <a:schemeClr val="tx1"/>
                </a:solidFill>
              </a:rPr>
              <a:t>-&gt; See document “</a:t>
            </a:r>
            <a:r>
              <a:rPr lang="en-CA" sz="2400" dirty="0" err="1">
                <a:solidFill>
                  <a:schemeClr val="tx1"/>
                </a:solidFill>
              </a:rPr>
              <a:t>Ungaluk</a:t>
            </a:r>
            <a:r>
              <a:rPr lang="en-CA" sz="2400" dirty="0">
                <a:solidFill>
                  <a:schemeClr val="tx1"/>
                </a:solidFill>
              </a:rPr>
              <a:t> Funding Program Information” for </a:t>
            </a:r>
            <a:r>
              <a:rPr lang="en-CA" sz="2400" dirty="0" smtClean="0">
                <a:solidFill>
                  <a:schemeClr val="tx1"/>
                </a:solidFill>
              </a:rPr>
              <a:t>examples of risk factors.</a:t>
            </a:r>
            <a:endParaRPr lang="en-CA" sz="2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400" dirty="0">
              <a:solidFill>
                <a:schemeClr val="tx1"/>
              </a:solidFill>
              <a:latin typeface="+mj-lt"/>
            </a:endParaRPr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#</a:t>
            </a:r>
            <a:r>
              <a:rPr lang="en-CA" b="1" dirty="0" smtClean="0"/>
              <a:t>9b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0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CA" dirty="0" smtClean="0">
                <a:solidFill>
                  <a:schemeClr val="tx1"/>
                </a:solidFill>
              </a:rPr>
              <a:t>The causes and reasons behind high levels of substance abuse among Aboriginal </a:t>
            </a:r>
            <a:r>
              <a:rPr lang="en-CA" dirty="0">
                <a:solidFill>
                  <a:schemeClr val="tx1"/>
                </a:solidFill>
              </a:rPr>
              <a:t>youth in grades 5 to </a:t>
            </a:r>
            <a:r>
              <a:rPr lang="en-CA" dirty="0" smtClean="0">
                <a:solidFill>
                  <a:schemeClr val="tx1"/>
                </a:solidFill>
              </a:rPr>
              <a:t>9 is related to the following risk factors:</a:t>
            </a:r>
            <a:endParaRPr lang="en-CA" dirty="0">
              <a:solidFill>
                <a:schemeClr val="tx1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Low literacy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Early and repeated anti-social behaviour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Substance abuse (alcohol and marijuana)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Poor mental health</a:t>
            </a:r>
          </a:p>
          <a:p>
            <a:pPr marL="45720" indent="0">
              <a:buNone/>
            </a:pPr>
            <a:endParaRPr lang="en-CA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dirty="0" smtClean="0">
                <a:solidFill>
                  <a:schemeClr val="tx1"/>
                </a:solidFill>
              </a:rPr>
              <a:t>…Then, explain each of the risk factors in more detail to give us an idea of the specific issues.</a:t>
            </a:r>
          </a:p>
          <a:p>
            <a:pPr marL="45720" indent="0">
              <a:buNone/>
            </a:pPr>
            <a:endParaRPr lang="en-CA" dirty="0">
              <a:solidFill>
                <a:schemeClr val="tx1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 response</a:t>
            </a:r>
          </a:p>
        </p:txBody>
      </p:sp>
    </p:spTree>
    <p:extLst>
      <p:ext uri="{BB962C8B-B14F-4D97-AF65-F5344CB8AC3E}">
        <p14:creationId xmlns:p14="http://schemas.microsoft.com/office/powerpoint/2010/main" val="154732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lvl="1" indent="0" algn="ctr">
              <a:buClr>
                <a:schemeClr val="accent1"/>
              </a:buClr>
              <a:buNone/>
            </a:pPr>
            <a:r>
              <a:rPr lang="en-CA" sz="3200" b="1" dirty="0" smtClean="0">
                <a:solidFill>
                  <a:schemeClr val="tx1"/>
                </a:solidFill>
              </a:rPr>
              <a:t>Clearly </a:t>
            </a:r>
            <a:r>
              <a:rPr lang="en-CA" sz="3200" b="1" dirty="0">
                <a:solidFill>
                  <a:schemeClr val="tx1"/>
                </a:solidFill>
              </a:rPr>
              <a:t>demonstrated need</a:t>
            </a:r>
          </a:p>
          <a:p>
            <a:pPr marL="45720" indent="0" algn="ctr">
              <a:buNone/>
            </a:pPr>
            <a:endParaRPr lang="en-CA" sz="3200" b="1" dirty="0" smtClean="0">
              <a:solidFill>
                <a:schemeClr val="tx1"/>
              </a:solidFill>
            </a:endParaRPr>
          </a:p>
          <a:p>
            <a:pPr algn="ctr"/>
            <a:r>
              <a:rPr lang="en-CA" sz="3200" b="1" dirty="0" smtClean="0">
                <a:solidFill>
                  <a:schemeClr val="tx1"/>
                </a:solidFill>
              </a:rPr>
              <a:t>iv</a:t>
            </a:r>
            <a:r>
              <a:rPr lang="en-CA" sz="3200" b="1" dirty="0">
                <a:solidFill>
                  <a:schemeClr val="tx1"/>
                </a:solidFill>
              </a:rPr>
              <a:t>. Does the project fill a gap in terms of services or programs currently available? If yes, please explain.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#</a:t>
            </a:r>
            <a:r>
              <a:rPr lang="en-CA" b="1" dirty="0" smtClean="0"/>
              <a:t>9b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976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7" cy="5229200"/>
          </a:xfrm>
        </p:spPr>
        <p:txBody>
          <a:bodyPr>
            <a:normAutofit/>
          </a:bodyPr>
          <a:lstStyle/>
          <a:p>
            <a:pPr algn="just"/>
            <a:endParaRPr lang="en-CA" sz="2400" dirty="0" smtClean="0"/>
          </a:p>
          <a:p>
            <a:pPr algn="just"/>
            <a:r>
              <a:rPr lang="en-CA" sz="2800" b="1" dirty="0">
                <a:solidFill>
                  <a:schemeClr val="tx1"/>
                </a:solidFill>
              </a:rPr>
              <a:t>For 2016/2017, call for project applications will open on June 8 and close on September 4, 2015 at 5:00pm</a:t>
            </a:r>
            <a:r>
              <a:rPr lang="en-CA" sz="2800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CA" sz="2800" dirty="0" smtClean="0">
                <a:solidFill>
                  <a:schemeClr val="tx1"/>
                </a:solidFill>
              </a:rPr>
              <a:t>There will be a new and functional application form, so please do NOT use the old form.</a:t>
            </a:r>
          </a:p>
          <a:p>
            <a:pPr marL="45720" indent="0" algn="just">
              <a:buNone/>
            </a:pPr>
            <a:endParaRPr lang="en-CA" sz="2800" b="1" dirty="0">
              <a:solidFill>
                <a:schemeClr val="tx1"/>
              </a:solidFill>
            </a:endParaRPr>
          </a:p>
          <a:p>
            <a:pPr algn="just"/>
            <a:r>
              <a:rPr lang="en-CA" sz="2800" dirty="0" smtClean="0">
                <a:solidFill>
                  <a:schemeClr val="tx1"/>
                </a:solidFill>
              </a:rPr>
              <a:t>1 </a:t>
            </a:r>
            <a:r>
              <a:rPr lang="en-CA" sz="2800" dirty="0">
                <a:solidFill>
                  <a:schemeClr val="tx1"/>
                </a:solidFill>
              </a:rPr>
              <a:t>call for project applications </a:t>
            </a:r>
            <a:r>
              <a:rPr lang="en-CA" sz="2800" dirty="0" smtClean="0">
                <a:solidFill>
                  <a:schemeClr val="tx1"/>
                </a:solidFill>
              </a:rPr>
              <a:t>every </a:t>
            </a:r>
            <a:r>
              <a:rPr lang="en-CA" sz="2800" dirty="0">
                <a:solidFill>
                  <a:schemeClr val="tx1"/>
                </a:solidFill>
              </a:rPr>
              <a:t>year</a:t>
            </a:r>
            <a:r>
              <a:rPr lang="en-CA" sz="2800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en-CA" sz="2400" dirty="0">
              <a:solidFill>
                <a:schemeClr val="tx1"/>
              </a:solidFill>
            </a:endParaRPr>
          </a:p>
          <a:p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timeline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747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878281"/>
          </a:xfrm>
        </p:spPr>
        <p:txBody>
          <a:bodyPr>
            <a:normAutofit lnSpcReduction="10000"/>
          </a:bodyPr>
          <a:lstStyle/>
          <a:p>
            <a:pPr marL="45720" lvl="1" indent="0">
              <a:buClr>
                <a:schemeClr val="accent1"/>
              </a:buClr>
              <a:buNone/>
            </a:pPr>
            <a:r>
              <a:rPr lang="en-CA" sz="2400" dirty="0" smtClean="0">
                <a:solidFill>
                  <a:schemeClr val="tx1"/>
                </a:solidFill>
              </a:rPr>
              <a:t>Example response in point form:</a:t>
            </a:r>
          </a:p>
          <a:p>
            <a:pPr marL="45720" lvl="1" indent="0">
              <a:buClr>
                <a:schemeClr val="accent1"/>
              </a:buClr>
              <a:buNone/>
            </a:pPr>
            <a:endParaRPr lang="en-CA" sz="2400" dirty="0" smtClean="0">
              <a:solidFill>
                <a:schemeClr val="tx1"/>
              </a:solidFill>
            </a:endParaRPr>
          </a:p>
          <a:p>
            <a:pPr marL="331470" lvl="1" indent="-285750">
              <a:buClr>
                <a:schemeClr val="accent1"/>
              </a:buClr>
              <a:buFontTx/>
              <a:buChar char="-"/>
            </a:pPr>
            <a:r>
              <a:rPr lang="en-CA" sz="2400" dirty="0" smtClean="0">
                <a:solidFill>
                  <a:schemeClr val="tx1"/>
                </a:solidFill>
              </a:rPr>
              <a:t>There is currently no other project in the community that specifically addresses substance abuse among youth in grades 5 to 9.</a:t>
            </a:r>
          </a:p>
          <a:p>
            <a:pPr marL="331470" lvl="1" indent="-285750">
              <a:buClr>
                <a:schemeClr val="accent1"/>
              </a:buClr>
              <a:buFontTx/>
              <a:buChar char="-"/>
            </a:pPr>
            <a:r>
              <a:rPr lang="en-CA" sz="2400" dirty="0" smtClean="0">
                <a:solidFill>
                  <a:schemeClr val="tx1"/>
                </a:solidFill>
              </a:rPr>
              <a:t>Main actors in the community (nurse, mayor, social worker, Director of the treatment centre, school principal) met on March 2</a:t>
            </a:r>
            <a:r>
              <a:rPr lang="en-CA" sz="2400" baseline="30000" dirty="0" smtClean="0">
                <a:solidFill>
                  <a:schemeClr val="tx1"/>
                </a:solidFill>
              </a:rPr>
              <a:t>nd</a:t>
            </a:r>
            <a:r>
              <a:rPr lang="en-CA" sz="2400" dirty="0" smtClean="0">
                <a:solidFill>
                  <a:schemeClr val="tx1"/>
                </a:solidFill>
              </a:rPr>
              <a:t> and have decided that this project will not duplicate existing efforts as there are no similar substance abuse services. </a:t>
            </a:r>
          </a:p>
          <a:p>
            <a:pPr marL="331470" lvl="1" indent="-285750">
              <a:buClr>
                <a:schemeClr val="accent1"/>
              </a:buClr>
              <a:buFontTx/>
              <a:buChar char="-"/>
            </a:pPr>
            <a:r>
              <a:rPr lang="en-CA" sz="2400" dirty="0" smtClean="0">
                <a:solidFill>
                  <a:schemeClr val="tx1"/>
                </a:solidFill>
              </a:rPr>
              <a:t>It was also discussed that it will compliment an existing project …[name] that reduces bullying in school. These two projects will work together.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/>
              <a:t>Does the project fill a gap in terms of services or programs currently available</a:t>
            </a:r>
            <a:r>
              <a:rPr lang="en-CA" sz="2800" dirty="0" smtClean="0"/>
              <a:t>?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4966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00808"/>
            <a:ext cx="8509001" cy="51571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sz="2400" b="1" dirty="0" smtClean="0">
                <a:solidFill>
                  <a:schemeClr val="tx1"/>
                </a:solidFill>
              </a:rPr>
              <a:t>D. </a:t>
            </a:r>
            <a:r>
              <a:rPr lang="en-CA" sz="2400" b="1" dirty="0">
                <a:solidFill>
                  <a:schemeClr val="tx1"/>
                </a:solidFill>
              </a:rPr>
              <a:t>Long-term impact and expected </a:t>
            </a:r>
            <a:r>
              <a:rPr lang="en-CA" sz="2400" b="1" dirty="0" smtClean="0">
                <a:solidFill>
                  <a:schemeClr val="tx1"/>
                </a:solidFill>
              </a:rPr>
              <a:t>results</a:t>
            </a:r>
          </a:p>
          <a:p>
            <a:pPr marL="45720" indent="0">
              <a:buNone/>
            </a:pPr>
            <a:endParaRPr lang="en-CA" sz="1900" dirty="0">
              <a:solidFill>
                <a:schemeClr val="tx1"/>
              </a:solidFill>
            </a:endParaRPr>
          </a:p>
          <a:p>
            <a:pPr marL="45720" lvl="0" indent="0" algn="just">
              <a:buNone/>
            </a:pPr>
            <a:r>
              <a:rPr lang="en-US" sz="2600" b="1" dirty="0" err="1" smtClean="0">
                <a:solidFill>
                  <a:schemeClr val="tx1"/>
                </a:solidFill>
              </a:rPr>
              <a:t>i</a:t>
            </a:r>
            <a:r>
              <a:rPr lang="en-US" sz="2600" b="1" dirty="0" smtClean="0">
                <a:solidFill>
                  <a:schemeClr val="tx1"/>
                </a:solidFill>
              </a:rPr>
              <a:t>. What are the expected impacts of </a:t>
            </a:r>
            <a:r>
              <a:rPr lang="en-US" sz="2600" b="1" dirty="0">
                <a:solidFill>
                  <a:schemeClr val="tx1"/>
                </a:solidFill>
              </a:rPr>
              <a:t>the </a:t>
            </a:r>
            <a:r>
              <a:rPr lang="en-US" sz="2600" b="1" dirty="0" smtClean="0">
                <a:solidFill>
                  <a:schemeClr val="tx1"/>
                </a:solidFill>
              </a:rPr>
              <a:t>project? Please explain by providing short</a:t>
            </a:r>
            <a:r>
              <a:rPr lang="en-US" sz="2600" b="1" dirty="0">
                <a:solidFill>
                  <a:schemeClr val="tx1"/>
                </a:solidFill>
              </a:rPr>
              <a:t>, medium and </a:t>
            </a:r>
            <a:r>
              <a:rPr lang="en-US" sz="2600" b="1" dirty="0" smtClean="0">
                <a:solidFill>
                  <a:schemeClr val="tx1"/>
                </a:solidFill>
              </a:rPr>
              <a:t>long-term expected results.</a:t>
            </a:r>
          </a:p>
          <a:p>
            <a:pPr marL="45720" lvl="0" indent="0">
              <a:buNone/>
            </a:pPr>
            <a:r>
              <a:rPr lang="en-US" sz="2600" dirty="0" smtClean="0"/>
              <a:t>  </a:t>
            </a:r>
            <a:endParaRPr lang="en-US" sz="2600" dirty="0"/>
          </a:p>
          <a:p>
            <a:pPr marL="45720" lvl="0" indent="0">
              <a:buNone/>
            </a:pPr>
            <a:r>
              <a:rPr lang="en-US" sz="1900" i="1" dirty="0"/>
              <a:t> </a:t>
            </a:r>
            <a:endParaRPr lang="en-US" sz="1900" i="1" dirty="0" smtClean="0"/>
          </a:p>
          <a:p>
            <a:pPr marL="45720" lvl="0" indent="0">
              <a:buNone/>
            </a:pPr>
            <a:endParaRPr lang="en-CA" sz="1900" dirty="0"/>
          </a:p>
          <a:p>
            <a:endParaRPr lang="en-CA" sz="1900" dirty="0"/>
          </a:p>
          <a:p>
            <a:pPr marL="45720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#</a:t>
            </a:r>
            <a:r>
              <a:rPr lang="en-CA" b="1" dirty="0" smtClean="0"/>
              <a:t>9d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757649"/>
              </p:ext>
            </p:extLst>
          </p:nvPr>
        </p:nvGraphicFramePr>
        <p:xfrm>
          <a:off x="179512" y="4365104"/>
          <a:ext cx="8784975" cy="2088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7837"/>
                <a:gridCol w="2903569"/>
                <a:gridCol w="2903569"/>
              </a:tblGrid>
              <a:tr h="2088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800" dirty="0">
                          <a:effectLst/>
                        </a:rPr>
                        <a:t>Short-term results</a:t>
                      </a:r>
                      <a:endParaRPr lang="en-CA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800" dirty="0">
                          <a:effectLst/>
                        </a:rPr>
                        <a:t>Medium-term results</a:t>
                      </a:r>
                      <a:endParaRPr lang="en-CA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800" dirty="0">
                          <a:effectLst/>
                        </a:rPr>
                        <a:t>Long-term results</a:t>
                      </a:r>
                      <a:endParaRPr lang="en-CA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48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00808"/>
            <a:ext cx="8509001" cy="5157192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Short term results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focus on changes in the risk </a:t>
            </a:r>
            <a:r>
              <a:rPr lang="en-US" sz="2800" dirty="0" smtClean="0">
                <a:solidFill>
                  <a:schemeClr val="tx1"/>
                </a:solidFill>
              </a:rPr>
              <a:t>factors, and changes </a:t>
            </a:r>
            <a:r>
              <a:rPr lang="en-US" sz="2800" dirty="0">
                <a:solidFill>
                  <a:schemeClr val="tx1"/>
                </a:solidFill>
              </a:rPr>
              <a:t>expected from the participants </a:t>
            </a:r>
            <a:r>
              <a:rPr lang="en-US" sz="2800" dirty="0" smtClean="0">
                <a:solidFill>
                  <a:schemeClr val="tx1"/>
                </a:solidFill>
              </a:rPr>
              <a:t>during </a:t>
            </a:r>
            <a:r>
              <a:rPr lang="en-US" sz="2800" dirty="0">
                <a:solidFill>
                  <a:schemeClr val="tx1"/>
                </a:solidFill>
              </a:rPr>
              <a:t>the project.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Short-term </a:t>
            </a:r>
            <a:r>
              <a:rPr lang="en-US" sz="2800" dirty="0">
                <a:solidFill>
                  <a:schemeClr val="tx1"/>
                </a:solidFill>
              </a:rPr>
              <a:t>results include changes in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marL="45720" indent="0" algn="just">
              <a:buNone/>
            </a:pPr>
            <a:endParaRPr lang="en-CA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Awareness</a:t>
            </a:r>
            <a:endParaRPr lang="en-CA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Knowledge</a:t>
            </a:r>
            <a:endParaRPr lang="en-CA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Attitude</a:t>
            </a:r>
            <a:endParaRPr lang="en-CA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Perceptions</a:t>
            </a:r>
            <a:endParaRPr lang="en-CA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Feelings</a:t>
            </a:r>
            <a:endParaRPr lang="en-CA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Skills (e.g.: employment skills, cognitive skills)</a:t>
            </a:r>
            <a:endParaRPr lang="en-CA" sz="2800" dirty="0">
              <a:solidFill>
                <a:schemeClr val="tx1"/>
              </a:solidFill>
            </a:endParaRPr>
          </a:p>
          <a:p>
            <a:pPr marL="45720" lvl="0" indent="0">
              <a:buNone/>
            </a:pPr>
            <a:r>
              <a:rPr lang="en-US" sz="2800" dirty="0" smtClean="0"/>
              <a:t>  </a:t>
            </a:r>
            <a:endParaRPr lang="en-US" sz="2800" dirty="0"/>
          </a:p>
          <a:p>
            <a:pPr marL="45720" lvl="0" indent="0">
              <a:buNone/>
            </a:pPr>
            <a:r>
              <a:rPr lang="en-US" sz="1900" i="1" dirty="0"/>
              <a:t> </a:t>
            </a:r>
            <a:endParaRPr lang="en-US" sz="1900" i="1" dirty="0" smtClean="0"/>
          </a:p>
          <a:p>
            <a:pPr marL="45720" lvl="0" indent="0">
              <a:buNone/>
            </a:pPr>
            <a:endParaRPr lang="en-CA" sz="1900" dirty="0"/>
          </a:p>
          <a:p>
            <a:endParaRPr lang="en-CA" sz="1900" dirty="0"/>
          </a:p>
          <a:p>
            <a:pPr marL="45720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/>
            <a:r>
              <a:rPr lang="en-CA" b="1" dirty="0"/>
              <a:t>D. Long-term impact and expected results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67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CA" sz="2200" b="1" dirty="0" smtClean="0"/>
              <a:t> </a:t>
            </a:r>
            <a:endParaRPr lang="en-CA" sz="2200" dirty="0"/>
          </a:p>
          <a:p>
            <a:pPr marL="45720" indent="0">
              <a:buNone/>
            </a:pPr>
            <a:r>
              <a:rPr lang="en-US" sz="2200" b="1" u="sng" dirty="0">
                <a:solidFill>
                  <a:srgbClr val="FF0000"/>
                </a:solidFill>
              </a:rPr>
              <a:t>Medium-term</a:t>
            </a:r>
            <a:r>
              <a:rPr lang="en-US" sz="2200" u="sng" dirty="0">
                <a:solidFill>
                  <a:srgbClr val="FF0000"/>
                </a:solidFill>
              </a:rPr>
              <a:t> </a:t>
            </a:r>
            <a:r>
              <a:rPr lang="en-US" sz="2200" u="sng" dirty="0" smtClean="0">
                <a:solidFill>
                  <a:srgbClr val="FF0000"/>
                </a:solidFill>
              </a:rPr>
              <a:t>results </a:t>
            </a:r>
            <a:r>
              <a:rPr lang="en-US" sz="2200" dirty="0" smtClean="0">
                <a:solidFill>
                  <a:schemeClr val="tx1"/>
                </a:solidFill>
              </a:rPr>
              <a:t>also </a:t>
            </a:r>
            <a:r>
              <a:rPr lang="en-US" sz="2200" dirty="0">
                <a:solidFill>
                  <a:schemeClr val="tx1"/>
                </a:solidFill>
              </a:rPr>
              <a:t>focus on changes in the risk </a:t>
            </a:r>
            <a:r>
              <a:rPr lang="en-US" sz="2200" dirty="0" smtClean="0">
                <a:solidFill>
                  <a:schemeClr val="tx1"/>
                </a:solidFill>
              </a:rPr>
              <a:t>factors. These results include </a:t>
            </a:r>
            <a:r>
              <a:rPr lang="en-US" sz="2200" dirty="0">
                <a:solidFill>
                  <a:schemeClr val="tx1"/>
                </a:solidFill>
              </a:rPr>
              <a:t>changes in:</a:t>
            </a:r>
            <a:endParaRPr lang="en-CA" sz="2200" dirty="0">
              <a:solidFill>
                <a:schemeClr val="tx1"/>
              </a:solidFill>
            </a:endParaRPr>
          </a:p>
          <a:p>
            <a:r>
              <a:rPr lang="en-US" sz="2200" dirty="0" err="1" smtClean="0">
                <a:solidFill>
                  <a:schemeClr val="tx1"/>
                </a:solidFill>
              </a:rPr>
              <a:t>Behaviour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(e.g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en-US" sz="2200" dirty="0">
                <a:solidFill>
                  <a:schemeClr val="tx1"/>
                </a:solidFill>
              </a:rPr>
              <a:t>changes in risk factors </a:t>
            </a:r>
            <a:r>
              <a:rPr lang="en-US" sz="2200" dirty="0" smtClean="0">
                <a:solidFill>
                  <a:schemeClr val="tx1"/>
                </a:solidFill>
              </a:rPr>
              <a:t>- anti-social </a:t>
            </a:r>
            <a:r>
              <a:rPr lang="en-US" sz="2200" dirty="0">
                <a:solidFill>
                  <a:schemeClr val="tx1"/>
                </a:solidFill>
              </a:rPr>
              <a:t>and violent </a:t>
            </a:r>
            <a:r>
              <a:rPr lang="en-US" sz="2200" dirty="0" err="1">
                <a:solidFill>
                  <a:schemeClr val="tx1"/>
                </a:solidFill>
              </a:rPr>
              <a:t>behaviour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Status </a:t>
            </a:r>
            <a:r>
              <a:rPr lang="en-US" sz="2200" dirty="0">
                <a:solidFill>
                  <a:schemeClr val="tx1"/>
                </a:solidFill>
              </a:rPr>
              <a:t>(e.g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en-US" sz="2200" dirty="0">
                <a:solidFill>
                  <a:schemeClr val="tx1"/>
                </a:solidFill>
              </a:rPr>
              <a:t>employable, </a:t>
            </a:r>
            <a:r>
              <a:rPr lang="en-US" sz="2200" dirty="0" smtClean="0">
                <a:solidFill>
                  <a:schemeClr val="tx1"/>
                </a:solidFill>
              </a:rPr>
              <a:t>seen </a:t>
            </a:r>
            <a:r>
              <a:rPr lang="en-US" sz="2200" dirty="0">
                <a:solidFill>
                  <a:schemeClr val="tx1"/>
                </a:solidFill>
              </a:rPr>
              <a:t>as a </a:t>
            </a:r>
            <a:r>
              <a:rPr lang="en-US" sz="2200" dirty="0" smtClean="0">
                <a:solidFill>
                  <a:schemeClr val="tx1"/>
                </a:solidFill>
              </a:rPr>
              <a:t>productive </a:t>
            </a:r>
            <a:r>
              <a:rPr lang="en-US" sz="2200" dirty="0">
                <a:solidFill>
                  <a:schemeClr val="tx1"/>
                </a:solidFill>
              </a:rPr>
              <a:t>citizen)</a:t>
            </a:r>
            <a:endParaRPr lang="en-CA" sz="22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200" dirty="0" smtClean="0"/>
          </a:p>
          <a:p>
            <a:pPr marL="45720" indent="0">
              <a:buNone/>
            </a:pPr>
            <a:r>
              <a:rPr lang="en-US" sz="2200" b="1" u="sng" dirty="0" smtClean="0">
                <a:solidFill>
                  <a:srgbClr val="FF0000"/>
                </a:solidFill>
              </a:rPr>
              <a:t>Long-term</a:t>
            </a:r>
            <a:r>
              <a:rPr lang="en-US" sz="2200" u="sng" dirty="0" smtClean="0">
                <a:solidFill>
                  <a:srgbClr val="FF0000"/>
                </a:solidFill>
              </a:rPr>
              <a:t> </a:t>
            </a:r>
            <a:r>
              <a:rPr lang="en-US" sz="2200" u="sng" dirty="0">
                <a:solidFill>
                  <a:srgbClr val="FF0000"/>
                </a:solidFill>
              </a:rPr>
              <a:t>results </a:t>
            </a:r>
            <a:r>
              <a:rPr lang="en-US" sz="2200" dirty="0" smtClean="0">
                <a:solidFill>
                  <a:schemeClr val="tx1"/>
                </a:solidFill>
              </a:rPr>
              <a:t>include:</a:t>
            </a:r>
            <a:endParaRPr lang="en-CA" sz="2200" dirty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Decrease </a:t>
            </a:r>
            <a:r>
              <a:rPr lang="en-US" sz="2200" dirty="0">
                <a:solidFill>
                  <a:schemeClr val="tx1"/>
                </a:solidFill>
              </a:rPr>
              <a:t>in offending </a:t>
            </a:r>
            <a:r>
              <a:rPr lang="en-US" sz="2200" dirty="0" err="1">
                <a:solidFill>
                  <a:schemeClr val="tx1"/>
                </a:solidFill>
              </a:rPr>
              <a:t>behaviour</a:t>
            </a:r>
            <a:endParaRPr lang="en-CA" sz="2200" dirty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Improvement in </a:t>
            </a:r>
            <a:r>
              <a:rPr lang="en-CA" sz="2200" dirty="0" smtClean="0">
                <a:solidFill>
                  <a:schemeClr val="tx1"/>
                </a:solidFill>
              </a:rPr>
              <a:t>health outcomes (e.g. depression)</a:t>
            </a:r>
          </a:p>
          <a:p>
            <a:r>
              <a:rPr lang="en-CA" sz="2200" dirty="0" smtClean="0">
                <a:solidFill>
                  <a:schemeClr val="tx1"/>
                </a:solidFill>
              </a:rPr>
              <a:t>Increase in number of mental health services provided in </a:t>
            </a:r>
            <a:r>
              <a:rPr lang="en-CA" sz="2200" dirty="0">
                <a:solidFill>
                  <a:schemeClr val="tx1"/>
                </a:solidFill>
              </a:rPr>
              <a:t>X</a:t>
            </a:r>
            <a:r>
              <a:rPr lang="en-CA" sz="2200" dirty="0" smtClean="0">
                <a:solidFill>
                  <a:schemeClr val="tx1"/>
                </a:solidFill>
              </a:rPr>
              <a:t> community</a:t>
            </a:r>
            <a:endParaRPr lang="en-CA" sz="2200" dirty="0">
              <a:solidFill>
                <a:schemeClr val="tx1"/>
              </a:solidFill>
            </a:endParaRPr>
          </a:p>
          <a:p>
            <a:endParaRPr lang="en-CA" sz="1900" dirty="0"/>
          </a:p>
          <a:p>
            <a:pPr marL="45720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/>
            <a:r>
              <a:rPr lang="en-CA" b="1" dirty="0"/>
              <a:t>D. Long-term impact and expected results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94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 indent="0"/>
            <a:r>
              <a:rPr lang="en-CA" sz="2400" b="1" dirty="0" smtClean="0"/>
              <a:t>EXAMPLE Response</a:t>
            </a:r>
            <a:endParaRPr lang="en-CA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063850"/>
              </p:ext>
            </p:extLst>
          </p:nvPr>
        </p:nvGraphicFramePr>
        <p:xfrm>
          <a:off x="82880" y="1628800"/>
          <a:ext cx="8953617" cy="511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5001"/>
                <a:gridCol w="2959308"/>
                <a:gridCol w="2959308"/>
              </a:tblGrid>
              <a:tr h="980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Short-term results</a:t>
                      </a:r>
                      <a:endParaRPr lang="en-C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Medium-term results</a:t>
                      </a:r>
                      <a:endParaRPr lang="en-C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Long-term results</a:t>
                      </a:r>
                      <a:endParaRPr lang="en-C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2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800" dirty="0" smtClean="0">
                          <a:effectLst/>
                        </a:rPr>
                        <a:t>Improve</a:t>
                      </a:r>
                      <a:r>
                        <a:rPr lang="en-CA" sz="1800" baseline="0" dirty="0" smtClean="0">
                          <a:effectLst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800" dirty="0" smtClean="0">
                          <a:effectLst/>
                        </a:rPr>
                        <a:t>participants</a:t>
                      </a:r>
                      <a:r>
                        <a:rPr lang="en-CA" sz="1800" baseline="0" dirty="0" smtClean="0">
                          <a:effectLst/>
                        </a:rPr>
                        <a:t>’ 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dirty="0" smtClean="0">
                          <a:effectLst/>
                        </a:rPr>
                        <a:t>Feeling</a:t>
                      </a:r>
                      <a:r>
                        <a:rPr lang="en-CA" sz="1800" baseline="0" dirty="0" smtClean="0">
                          <a:effectLst/>
                        </a:rPr>
                        <a:t> of self-esteem</a:t>
                      </a:r>
                      <a:endParaRPr lang="en-CA" sz="1800" dirty="0" smtClean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dirty="0" smtClean="0">
                          <a:effectLst/>
                        </a:rPr>
                        <a:t>School attendance and performance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CA" sz="1800" dirty="0" smtClean="0">
                          <a:effectLst/>
                        </a:rPr>
                        <a:t>Increase participants</a:t>
                      </a:r>
                      <a:r>
                        <a:rPr lang="en-CA" sz="1800" baseline="0" dirty="0" smtClean="0">
                          <a:effectLst/>
                        </a:rPr>
                        <a:t>’: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dirty="0" smtClean="0">
                          <a:effectLst/>
                        </a:rPr>
                        <a:t>Community volunteering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baseline="0" dirty="0" smtClean="0">
                          <a:effectLst/>
                          <a:latin typeface="+mn-lt"/>
                          <a:cs typeface="Times New Roman"/>
                        </a:rPr>
                        <a:t>Leadership skills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baseline="0" dirty="0" smtClean="0">
                          <a:effectLst/>
                          <a:latin typeface="+mn-lt"/>
                          <a:cs typeface="Times New Roman"/>
                        </a:rPr>
                        <a:t>Awareness about effects of drugs/alcohol</a:t>
                      </a:r>
                      <a:endParaRPr lang="en-CA" sz="18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dirty="0" smtClean="0">
                          <a:effectLst/>
                        </a:rPr>
                        <a:t>Improve resiliency</a:t>
                      </a:r>
                      <a:endParaRPr lang="en-CA" sz="18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/>
                        <a:defRPr/>
                      </a:pPr>
                      <a:r>
                        <a:rPr lang="en-US" sz="1800" i="0" dirty="0" smtClean="0"/>
                        <a:t>Reduce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dirty="0" smtClean="0"/>
                        <a:t>anti-social and at-risk </a:t>
                      </a:r>
                      <a:r>
                        <a:rPr lang="en-US" sz="1800" i="0" dirty="0" err="1" smtClean="0"/>
                        <a:t>behaviour</a:t>
                      </a:r>
                      <a:r>
                        <a:rPr lang="en-CA" sz="1800" i="0" baseline="0" dirty="0" smtClean="0"/>
                        <a:t> (e.g. reduce </a:t>
                      </a:r>
                      <a:r>
                        <a:rPr lang="en-CA" sz="1800" dirty="0" smtClean="0"/>
                        <a:t>use of alcohol, tobacco and illegal drugs)</a:t>
                      </a:r>
                      <a:endParaRPr lang="en-C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/>
                        <a:defRPr/>
                      </a:pPr>
                      <a:r>
                        <a:rPr lang="en-US" sz="1800" i="0" dirty="0" smtClean="0"/>
                        <a:t>Reduce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dirty="0" smtClean="0"/>
                        <a:t>offending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dirty="0" err="1" smtClean="0"/>
                        <a:t>behaviour</a:t>
                      </a:r>
                      <a:endParaRPr lang="en-CA" sz="1800" i="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CA" sz="1800" baseline="0" dirty="0" smtClean="0">
                          <a:effectLst/>
                        </a:rPr>
                        <a:t>Improve health outcomes of participants – specifically reduce depression among the </a:t>
                      </a:r>
                      <a:r>
                        <a:rPr lang="en-CA" sz="1800" dirty="0" smtClean="0">
                          <a:effectLst/>
                        </a:rPr>
                        <a:t>participants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7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sz="2400" b="1" dirty="0" smtClean="0">
                <a:solidFill>
                  <a:schemeClr val="tx1"/>
                </a:solidFill>
              </a:rPr>
              <a:t>E</a:t>
            </a:r>
            <a:r>
              <a:rPr lang="en-CA" sz="2400" b="1" dirty="0" smtClean="0">
                <a:solidFill>
                  <a:schemeClr val="tx1"/>
                </a:solidFill>
              </a:rPr>
              <a:t>. </a:t>
            </a:r>
            <a:r>
              <a:rPr lang="en-CA" sz="2400" b="1" dirty="0">
                <a:solidFill>
                  <a:schemeClr val="tx1"/>
                </a:solidFill>
              </a:rPr>
              <a:t>Work in partnership and Letters of Partnership </a:t>
            </a:r>
            <a:r>
              <a:rPr lang="en-CA" sz="2400" b="1" dirty="0" smtClean="0">
                <a:solidFill>
                  <a:schemeClr val="tx1"/>
                </a:solidFill>
              </a:rPr>
              <a:t>Commitment</a:t>
            </a:r>
          </a:p>
          <a:p>
            <a:pPr marL="45720" indent="0">
              <a:buNone/>
            </a:pPr>
            <a:endParaRPr lang="en-CA" sz="2400" dirty="0">
              <a:solidFill>
                <a:schemeClr val="tx1"/>
              </a:solidFill>
            </a:endParaRPr>
          </a:p>
          <a:p>
            <a:r>
              <a:rPr lang="en-CA" sz="2400" dirty="0" smtClean="0">
                <a:solidFill>
                  <a:schemeClr val="tx1"/>
                </a:solidFill>
              </a:rPr>
              <a:t>At </a:t>
            </a:r>
            <a:r>
              <a:rPr lang="en-CA" sz="2400" dirty="0">
                <a:solidFill>
                  <a:schemeClr val="tx1"/>
                </a:solidFill>
              </a:rPr>
              <a:t>least 1 partner in the project who is not the Northern Village (NV) or the group running the project. </a:t>
            </a:r>
            <a:endParaRPr lang="en-CA" sz="24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400" i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CA" sz="2400" dirty="0">
                <a:solidFill>
                  <a:schemeClr val="tx1"/>
                </a:solidFill>
              </a:rPr>
              <a:t> 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You will need to attach </a:t>
            </a:r>
            <a:r>
              <a:rPr lang="en-US" sz="2400" dirty="0">
                <a:solidFill>
                  <a:schemeClr val="tx1"/>
                </a:solidFill>
              </a:rPr>
              <a:t>Letters of Partnership </a:t>
            </a:r>
            <a:r>
              <a:rPr lang="en-US" sz="2400" dirty="0" smtClean="0">
                <a:solidFill>
                  <a:schemeClr val="tx1"/>
                </a:solidFill>
              </a:rPr>
              <a:t>Commitment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#</a:t>
            </a:r>
            <a:r>
              <a:rPr lang="en-CA" b="1" dirty="0" smtClean="0"/>
              <a:t>9e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0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>WHO IS A PARTNER?</a:t>
            </a:r>
            <a:endParaRPr lang="en-CA" sz="3200" dirty="0"/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Ungaluk</a:t>
            </a:r>
            <a:r>
              <a:rPr lang="en-CA" dirty="0"/>
              <a:t> criteria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s://encrypted-tbn0.gstatic.com/images?q=tbn:ANd9GcQhy9qS8CzpVho7IXcVCW73Pj_O_8tqPUzZNqXmq7gUo9HvgKjH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3997859" cy="2660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6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CA" sz="2400" b="1" dirty="0" smtClean="0"/>
          </a:p>
          <a:p>
            <a:pPr marL="45720" indent="0" algn="ctr">
              <a:buNone/>
            </a:pPr>
            <a:r>
              <a:rPr lang="en-CA" sz="3600" b="1" dirty="0" err="1" smtClean="0">
                <a:solidFill>
                  <a:schemeClr val="tx1"/>
                </a:solidFill>
              </a:rPr>
              <a:t>W</a:t>
            </a:r>
            <a:r>
              <a:rPr lang="en-CA" sz="3600" dirty="0" err="1" smtClean="0">
                <a:solidFill>
                  <a:schemeClr val="tx1"/>
                </a:solidFill>
              </a:rPr>
              <a:t>orkplan</a:t>
            </a:r>
            <a:endParaRPr lang="en-CA" sz="36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en-CA" sz="3600" dirty="0" smtClean="0">
              <a:solidFill>
                <a:schemeClr val="tx1"/>
              </a:solidFill>
            </a:endParaRPr>
          </a:p>
          <a:p>
            <a:pPr marL="45720" lvl="0" indent="0">
              <a:buNone/>
            </a:pPr>
            <a:r>
              <a:rPr lang="en-CA" sz="3200" b="1" dirty="0" smtClean="0">
                <a:solidFill>
                  <a:schemeClr val="tx1"/>
                </a:solidFill>
              </a:rPr>
              <a:t>What are the planned activities of the project? Please fill out the work plan in detail.</a:t>
            </a:r>
          </a:p>
          <a:p>
            <a:pPr marL="45720" indent="0">
              <a:buNone/>
            </a:pPr>
            <a:endParaRPr lang="en-CA" sz="24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sz="24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</a:t>
            </a:r>
            <a:r>
              <a:rPr lang="en-CA" b="1" dirty="0" smtClean="0"/>
              <a:t>#10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1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 </a:t>
            </a:r>
            <a:r>
              <a:rPr lang="en-CA" dirty="0"/>
              <a:t>: </a:t>
            </a:r>
            <a:r>
              <a:rPr lang="en-CA" b="1" dirty="0"/>
              <a:t>Fill out the Project description section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318000" y="1350963"/>
            <a:ext cx="3017838" cy="7937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060538"/>
              </p:ext>
            </p:extLst>
          </p:nvPr>
        </p:nvGraphicFramePr>
        <p:xfrm>
          <a:off x="35496" y="44625"/>
          <a:ext cx="9108504" cy="697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084"/>
                <a:gridCol w="1518084"/>
                <a:gridCol w="1518084"/>
                <a:gridCol w="1518084"/>
                <a:gridCol w="1518084"/>
                <a:gridCol w="1518084"/>
              </a:tblGrid>
              <a:tr h="3280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Objectives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Planned </a:t>
                      </a:r>
                      <a:r>
                        <a:rPr lang="en-CA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en-CA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IN DETAIL all of activities offered in the project.  </a:t>
                      </a:r>
                      <a:endParaRPr lang="en-CA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Examples:</a:t>
                      </a:r>
                      <a:r>
                        <a:rPr lang="en-CA" sz="1600" b="1" i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b="1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Recruit </a:t>
                      </a:r>
                      <a:r>
                        <a:rPr lang="en-CA" sz="1600" b="1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participants, </a:t>
                      </a:r>
                      <a:r>
                        <a:rPr lang="en-CA" sz="1600" b="1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organize </a:t>
                      </a:r>
                      <a:r>
                        <a:rPr lang="en-CA" sz="1600" b="1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addictions </a:t>
                      </a:r>
                      <a:r>
                        <a:rPr lang="en-CA" sz="1600" b="1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workshop</a:t>
                      </a:r>
                      <a:endParaRPr lang="en-CA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Tasks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 will carry out the activity?</a:t>
                      </a:r>
                      <a:endParaRPr lang="en-CA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Timeline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Provide dates for each activity</a:t>
                      </a:r>
                      <a:endParaRPr lang="en-CA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Outputs (products of project activities)  (if applicable)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r>
                        <a:rPr lang="en-CA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Expected results </a:t>
                      </a:r>
                    </a:p>
                    <a:p>
                      <a:endParaRPr lang="en-CA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CA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(List your short-term, medium-term and long-term results for each activity)</a:t>
                      </a:r>
                      <a:endParaRPr lang="en-CA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32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To reduce negative behaviours  among </a:t>
                      </a:r>
                      <a:r>
                        <a:rPr lang="en-CA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participants by providing various sessions to the target group</a:t>
                      </a:r>
                      <a:endParaRPr lang="en-CA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CA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CA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class-based sessions on positive </a:t>
                      </a:r>
                      <a:r>
                        <a:rPr lang="en-CA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self-esteem </a:t>
                      </a:r>
                      <a:r>
                        <a:rPr lang="en-CA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effective social interaction skills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Project Coordinator and  Psychologist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September 15 – November 1, 2016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Manual for participants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3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 Short-term: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3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Improve</a:t>
                      </a:r>
                      <a:r>
                        <a:rPr lang="en-CA" sz="13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3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participants</a:t>
                      </a:r>
                      <a:r>
                        <a:rPr lang="en-CA" sz="13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’ f</a:t>
                      </a:r>
                      <a:r>
                        <a:rPr lang="en-CA" sz="13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eeling</a:t>
                      </a:r>
                      <a:r>
                        <a:rPr lang="en-CA" sz="13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self-esteem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endParaRPr lang="en-CA" sz="13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3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Medium-term: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US" sz="1300" b="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Reduce</a:t>
                      </a:r>
                      <a:r>
                        <a:rPr lang="en-US" sz="1300" b="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300" b="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anti-social and at-risk </a:t>
                      </a:r>
                      <a:r>
                        <a:rPr lang="en-US" sz="1300" b="0" i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behaviour</a:t>
                      </a:r>
                      <a:r>
                        <a:rPr lang="en-CA" sz="1300" b="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CA" sz="13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endParaRPr lang="en-CA" sz="13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CA" sz="13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Long-term: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US" sz="1300" b="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Reduce</a:t>
                      </a:r>
                      <a:r>
                        <a:rPr lang="en-US" sz="1300" b="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300" b="0" i="0" smtClean="0">
                          <a:solidFill>
                            <a:schemeClr val="tx1"/>
                          </a:solidFill>
                          <a:latin typeface="+mn-lt"/>
                        </a:rPr>
                        <a:t>offending</a:t>
                      </a:r>
                      <a:r>
                        <a:rPr lang="en-US" sz="1300" b="0" i="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300" b="0" i="0" smtClean="0">
                          <a:solidFill>
                            <a:schemeClr val="tx1"/>
                          </a:solidFill>
                          <a:latin typeface="+mn-lt"/>
                        </a:rPr>
                        <a:t>behavior</a:t>
                      </a:r>
                      <a:endParaRPr lang="en-CA" sz="1300" b="0" i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89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CA" b="1" dirty="0" smtClean="0"/>
          </a:p>
          <a:p>
            <a:pPr marL="45720" lvl="0" indent="0">
              <a:buNone/>
            </a:pPr>
            <a:r>
              <a:rPr lang="en-CA" sz="3200" b="1" dirty="0" smtClean="0"/>
              <a:t>Budget</a:t>
            </a:r>
          </a:p>
          <a:p>
            <a:pPr marL="45720" lvl="0" indent="0">
              <a:buNone/>
            </a:pPr>
            <a:endParaRPr lang="en-CA" sz="3200" b="1" dirty="0"/>
          </a:p>
          <a:p>
            <a:pPr marL="45720" indent="0">
              <a:buNone/>
            </a:pPr>
            <a:r>
              <a:rPr lang="en-CA" sz="3200" dirty="0">
                <a:solidFill>
                  <a:schemeClr val="tx1"/>
                </a:solidFill>
              </a:rPr>
              <a:t>MAKE SURE YOUR </a:t>
            </a:r>
            <a:r>
              <a:rPr lang="en-CA" sz="3200" dirty="0" smtClean="0">
                <a:solidFill>
                  <a:schemeClr val="tx1"/>
                </a:solidFill>
              </a:rPr>
              <a:t>BUDGET HAS AS MUCH INFORMATION AS POSSIBLE (BREAKDOWN OF ALL THE EXPENSES) </a:t>
            </a:r>
          </a:p>
          <a:p>
            <a:pPr marL="45720" indent="0">
              <a:buNone/>
            </a:pPr>
            <a:r>
              <a:rPr lang="en-CA" sz="3200" dirty="0" smtClean="0">
                <a:solidFill>
                  <a:schemeClr val="tx1"/>
                </a:solidFill>
              </a:rPr>
              <a:t>AND IT MEETS </a:t>
            </a:r>
            <a:r>
              <a:rPr lang="en-CA" sz="3200" dirty="0">
                <a:solidFill>
                  <a:schemeClr val="tx1"/>
                </a:solidFill>
              </a:rPr>
              <a:t>THE GUIDELINES</a:t>
            </a:r>
          </a:p>
          <a:p>
            <a:pPr marL="45720" lvl="0" indent="0">
              <a:buNone/>
            </a:pPr>
            <a:endParaRPr lang="en-CA" sz="3200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</a:t>
            </a:r>
            <a:r>
              <a:rPr lang="en-CA" b="1" dirty="0" smtClean="0"/>
              <a:t>#11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7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719070"/>
            <a:ext cx="8784975" cy="5022298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buNone/>
            </a:pPr>
            <a:endParaRPr lang="en-CA" dirty="0">
              <a:solidFill>
                <a:schemeClr val="tx1"/>
              </a:solidFill>
            </a:endParaRPr>
          </a:p>
          <a:p>
            <a:pPr algn="just"/>
            <a:r>
              <a:rPr lang="en-CA" dirty="0">
                <a:solidFill>
                  <a:schemeClr val="tx1"/>
                </a:solidFill>
              </a:rPr>
              <a:t>Administration fee: 5% most projects, will sometimes give </a:t>
            </a:r>
            <a:r>
              <a:rPr lang="en-CA" dirty="0" smtClean="0">
                <a:solidFill>
                  <a:schemeClr val="tx1"/>
                </a:solidFill>
              </a:rPr>
              <a:t>10%</a:t>
            </a:r>
          </a:p>
          <a:p>
            <a:pPr algn="just"/>
            <a:endParaRPr lang="en-CA" dirty="0">
              <a:solidFill>
                <a:schemeClr val="tx1"/>
              </a:solidFill>
            </a:endParaRPr>
          </a:p>
          <a:p>
            <a:pPr algn="just"/>
            <a:r>
              <a:rPr lang="en-CA" dirty="0" err="1">
                <a:solidFill>
                  <a:schemeClr val="tx1"/>
                </a:solidFill>
              </a:rPr>
              <a:t>Ungaluk</a:t>
            </a:r>
            <a:r>
              <a:rPr lang="en-CA" dirty="0">
                <a:solidFill>
                  <a:schemeClr val="tx1"/>
                </a:solidFill>
              </a:rPr>
              <a:t> will not fund </a:t>
            </a:r>
            <a:r>
              <a:rPr lang="en-CA" dirty="0" smtClean="0">
                <a:solidFill>
                  <a:schemeClr val="tx1"/>
                </a:solidFill>
              </a:rPr>
              <a:t>projects</a:t>
            </a:r>
            <a:r>
              <a:rPr lang="en-US" dirty="0" smtClean="0">
                <a:solidFill>
                  <a:schemeClr val="tx1"/>
                </a:solidFill>
              </a:rPr>
              <a:t> requesting: </a:t>
            </a:r>
          </a:p>
          <a:p>
            <a:pPr lvl="1" algn="just"/>
            <a:r>
              <a:rPr lang="en-US" dirty="0" err="1" smtClean="0">
                <a:solidFill>
                  <a:schemeClr val="tx1"/>
                </a:solidFill>
              </a:rPr>
              <a:t>Ungaluk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to cover only </a:t>
            </a:r>
            <a:r>
              <a:rPr lang="en-CA" dirty="0">
                <a:solidFill>
                  <a:schemeClr val="tx1"/>
                </a:solidFill>
              </a:rPr>
              <a:t>salary costs </a:t>
            </a:r>
            <a:r>
              <a:rPr lang="en-CA" dirty="0" smtClean="0">
                <a:solidFill>
                  <a:schemeClr val="tx1"/>
                </a:solidFill>
              </a:rPr>
              <a:t>(e.g. </a:t>
            </a:r>
            <a:r>
              <a:rPr lang="en-US" dirty="0" smtClean="0">
                <a:solidFill>
                  <a:schemeClr val="tx1"/>
                </a:solidFill>
              </a:rPr>
              <a:t>100</a:t>
            </a:r>
            <a:r>
              <a:rPr lang="en-US" dirty="0">
                <a:solidFill>
                  <a:schemeClr val="tx1"/>
                </a:solidFill>
              </a:rPr>
              <a:t>% </a:t>
            </a:r>
            <a:r>
              <a:rPr lang="en-US" dirty="0" smtClean="0">
                <a:solidFill>
                  <a:schemeClr val="tx1"/>
                </a:solidFill>
              </a:rPr>
              <a:t>budget </a:t>
            </a:r>
            <a:r>
              <a:rPr lang="en-US" dirty="0">
                <a:solidFill>
                  <a:schemeClr val="tx1"/>
                </a:solidFill>
              </a:rPr>
              <a:t>is salaries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en-CA" sz="1000" dirty="0">
              <a:solidFill>
                <a:schemeClr val="tx1"/>
              </a:solidFill>
            </a:endParaRPr>
          </a:p>
          <a:p>
            <a:pPr lvl="1" algn="just"/>
            <a:r>
              <a:rPr lang="en-US" dirty="0" err="1" smtClean="0">
                <a:solidFill>
                  <a:schemeClr val="tx1"/>
                </a:solidFill>
              </a:rPr>
              <a:t>Ungaluk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to cover only trips/travel </a:t>
            </a:r>
            <a:r>
              <a:rPr lang="en-US" dirty="0" smtClean="0">
                <a:solidFill>
                  <a:schemeClr val="tx1"/>
                </a:solidFill>
              </a:rPr>
              <a:t>(e.g. 100</a:t>
            </a:r>
            <a:r>
              <a:rPr lang="en-US" dirty="0">
                <a:solidFill>
                  <a:schemeClr val="tx1"/>
                </a:solidFill>
              </a:rPr>
              <a:t>% </a:t>
            </a:r>
            <a:r>
              <a:rPr lang="en-US" dirty="0" smtClean="0">
                <a:solidFill>
                  <a:schemeClr val="tx1"/>
                </a:solidFill>
              </a:rPr>
              <a:t>budget </a:t>
            </a:r>
            <a:r>
              <a:rPr lang="en-US" dirty="0">
                <a:solidFill>
                  <a:schemeClr val="tx1"/>
                </a:solidFill>
              </a:rPr>
              <a:t>is trips/travel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lvl="1" algn="just"/>
            <a:r>
              <a:rPr lang="en-CA" dirty="0" err="1" smtClean="0">
                <a:solidFill>
                  <a:schemeClr val="tx1"/>
                </a:solidFill>
              </a:rPr>
              <a:t>Ungaluk</a:t>
            </a:r>
            <a:r>
              <a:rPr lang="en-CA" dirty="0" smtClean="0">
                <a:solidFill>
                  <a:schemeClr val="tx1"/>
                </a:solidFill>
              </a:rPr>
              <a:t> monies used to buy equipment.</a:t>
            </a:r>
          </a:p>
          <a:p>
            <a:pPr lvl="1" algn="just"/>
            <a:r>
              <a:rPr lang="en-CA" dirty="0" smtClean="0">
                <a:solidFill>
                  <a:schemeClr val="tx1"/>
                </a:solidFill>
              </a:rPr>
              <a:t>Salaries or </a:t>
            </a:r>
            <a:r>
              <a:rPr lang="en-CA" dirty="0">
                <a:solidFill>
                  <a:schemeClr val="tx1"/>
                </a:solidFill>
              </a:rPr>
              <a:t>honorariums for project </a:t>
            </a:r>
            <a:r>
              <a:rPr lang="en-CA" dirty="0" smtClean="0">
                <a:solidFill>
                  <a:schemeClr val="tx1"/>
                </a:solidFill>
              </a:rPr>
              <a:t>participants.</a:t>
            </a:r>
          </a:p>
          <a:p>
            <a:pPr lvl="1" algn="just"/>
            <a:r>
              <a:rPr lang="en-CA" dirty="0" smtClean="0">
                <a:solidFill>
                  <a:schemeClr val="tx1"/>
                </a:solidFill>
              </a:rPr>
              <a:t>Salaries </a:t>
            </a:r>
            <a:r>
              <a:rPr lang="en-CA" dirty="0">
                <a:solidFill>
                  <a:schemeClr val="tx1"/>
                </a:solidFill>
              </a:rPr>
              <a:t>or honorariums for Board members</a:t>
            </a:r>
            <a:r>
              <a:rPr lang="en-CA" dirty="0" smtClean="0">
                <a:solidFill>
                  <a:schemeClr val="tx1"/>
                </a:solidFill>
              </a:rPr>
              <a:t>.</a:t>
            </a:r>
          </a:p>
          <a:p>
            <a:pPr lvl="1" algn="just"/>
            <a:r>
              <a:rPr lang="en-CA" dirty="0" err="1" smtClean="0">
                <a:solidFill>
                  <a:schemeClr val="tx1"/>
                </a:solidFill>
              </a:rPr>
              <a:t>Ungaluk</a:t>
            </a:r>
            <a:r>
              <a:rPr lang="en-CA" dirty="0" smtClean="0">
                <a:solidFill>
                  <a:schemeClr val="tx1"/>
                </a:solidFill>
              </a:rPr>
              <a:t> to cover only infrastructure, must be linked to a crime prevention project with activities.</a:t>
            </a:r>
            <a:endParaRPr lang="en-CA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en-CA" dirty="0" smtClean="0">
              <a:solidFill>
                <a:schemeClr val="tx1"/>
              </a:solidFill>
            </a:endParaRPr>
          </a:p>
          <a:p>
            <a:pPr algn="just"/>
            <a:r>
              <a:rPr lang="en-CA" dirty="0" smtClean="0">
                <a:solidFill>
                  <a:schemeClr val="tx1"/>
                </a:solidFill>
              </a:rPr>
              <a:t>Infrastructure: The </a:t>
            </a:r>
            <a:r>
              <a:rPr lang="en-CA" dirty="0">
                <a:solidFill>
                  <a:schemeClr val="tx1"/>
                </a:solidFill>
              </a:rPr>
              <a:t>project can claim a maximum of 50% of the operating costs of the facility. </a:t>
            </a:r>
            <a:r>
              <a:rPr lang="en-CA" u="sng" dirty="0">
                <a:solidFill>
                  <a:schemeClr val="tx1"/>
                </a:solidFill>
              </a:rPr>
              <a:t>Applicants must provide a concrete plan for covering infrastructure and capital costs in the long term, including funding from other </a:t>
            </a:r>
            <a:r>
              <a:rPr lang="en-CA" u="sng" dirty="0" smtClean="0">
                <a:solidFill>
                  <a:schemeClr val="tx1"/>
                </a:solidFill>
              </a:rPr>
              <a:t>sources. </a:t>
            </a:r>
            <a:endParaRPr lang="en-CA" u="sng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en-CA" dirty="0" smtClean="0">
              <a:solidFill>
                <a:schemeClr val="tx1"/>
              </a:solidFill>
            </a:endParaRPr>
          </a:p>
          <a:p>
            <a:pPr algn="just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Key points from the guidelines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43465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743191"/>
              </p:ext>
            </p:extLst>
          </p:nvPr>
        </p:nvGraphicFramePr>
        <p:xfrm>
          <a:off x="2" y="-10"/>
          <a:ext cx="9143997" cy="7388007"/>
        </p:xfrm>
        <a:graphic>
          <a:graphicData uri="http://schemas.openxmlformats.org/drawingml/2006/table">
            <a:tbl>
              <a:tblPr firstRow="1" firstCol="1" bandRow="1"/>
              <a:tblGrid>
                <a:gridCol w="2195690"/>
                <a:gridCol w="168583"/>
                <a:gridCol w="507563"/>
                <a:gridCol w="797922"/>
                <a:gridCol w="168583"/>
                <a:gridCol w="337166"/>
                <a:gridCol w="252475"/>
                <a:gridCol w="720080"/>
                <a:gridCol w="1429983"/>
                <a:gridCol w="1282976"/>
                <a:gridCol w="1282976"/>
              </a:tblGrid>
              <a:tr h="189572">
                <a:tc gridSpan="11">
                  <a:txBody>
                    <a:bodyPr/>
                    <a:lstStyle/>
                    <a:p>
                      <a:r>
                        <a:rPr lang="en-CA" sz="1400" b="1" dirty="0">
                          <a:effectLst/>
                          <a:latin typeface="Segoe UI" panose="020B0502040204020203" pitchFamily="34" charset="0"/>
                        </a:rPr>
                        <a:t>Expenses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90109">
                <a:tc gridSpan="2">
                  <a:txBody>
                    <a:bodyPr/>
                    <a:lstStyle/>
                    <a:p>
                      <a:pPr marL="457200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Items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Items - details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Total costs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Amount requested from Ungaluk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Salaries and benefits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78034">
                <a:tc gridSpan="2">
                  <a:txBody>
                    <a:bodyPr/>
                    <a:lstStyle/>
                    <a:p>
                      <a:pPr marL="457200"/>
                      <a:r>
                        <a:rPr lang="en-CA" sz="1400" b="1" dirty="0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Job Title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#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# weeks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Hours per week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Hourly rate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Benefits / Insurance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6024">
                <a:tc gridSpan="2">
                  <a:txBody>
                    <a:bodyPr/>
                    <a:lstStyle/>
                    <a:p>
                      <a:r>
                        <a:rPr lang="en-CA" sz="1400" b="1" dirty="0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 dirty="0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 gridSpan="2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r>
                        <a:rPr lang="en-CA" sz="1400" b="1" dirty="0">
                          <a:effectLst/>
                          <a:latin typeface="Segoe UI" panose="020B0502040204020203" pitchFamily="34" charset="0"/>
                        </a:rPr>
                        <a:t>Travel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>
                  <a:txBody>
                    <a:bodyPr/>
                    <a:lstStyle/>
                    <a:p>
                      <a:pPr marL="45720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Activity/Type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#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Amount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56245">
                <a:tc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Staff transport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Staff lodging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Staff per diems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Participants transport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Participants lodging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Participants per diems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Materials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Activity/Type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#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Amount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Equipment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pPr marL="107950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Office supplies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Infrastructure costs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Activity/Type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Amount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 dirty="0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Other costs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Activity/Type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Amount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4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400" b="1" dirty="0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2">
                  <a:txBody>
                    <a:bodyPr/>
                    <a:lstStyle/>
                    <a:p>
                      <a:r>
                        <a:rPr lang="en-CA" sz="1200" b="1">
                          <a:solidFill>
                            <a:srgbClr val="808080"/>
                          </a:solidFill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pPr marL="457200"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Total before administration fees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pPr marL="457200"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Administration fees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Total costs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037">
                <a:tc gridSpan="9"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Total costs requested from Ungaluk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1200" b="1" dirty="0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77" marR="47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3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509001" cy="4950289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CA" sz="2400" b="1" dirty="0" smtClean="0"/>
          </a:p>
          <a:p>
            <a:pPr marL="45720" indent="0">
              <a:buNone/>
            </a:pPr>
            <a:r>
              <a:rPr lang="en-CA" sz="2400" b="1" dirty="0" smtClean="0">
                <a:solidFill>
                  <a:schemeClr val="tx1"/>
                </a:solidFill>
              </a:rPr>
              <a:t>Letters </a:t>
            </a:r>
            <a:r>
              <a:rPr lang="en-CA" sz="2400" b="1" dirty="0">
                <a:solidFill>
                  <a:schemeClr val="tx1"/>
                </a:solidFill>
              </a:rPr>
              <a:t>of support and resolutions </a:t>
            </a:r>
          </a:p>
          <a:p>
            <a:pPr marL="45720" indent="0">
              <a:buNone/>
            </a:pPr>
            <a:r>
              <a:rPr lang="en-CA" sz="2400" b="1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en-CA" sz="2400" b="1" dirty="0" smtClean="0">
                <a:solidFill>
                  <a:schemeClr val="tx1"/>
                </a:solidFill>
              </a:rPr>
              <a:t>Please </a:t>
            </a:r>
            <a:r>
              <a:rPr lang="en-CA" sz="2400" b="1" dirty="0">
                <a:solidFill>
                  <a:schemeClr val="tx1"/>
                </a:solidFill>
              </a:rPr>
              <a:t>provide a letter of support for regional projects </a:t>
            </a:r>
            <a:r>
              <a:rPr lang="en-CA" sz="2400" b="1" dirty="0" smtClean="0">
                <a:solidFill>
                  <a:schemeClr val="tx1"/>
                </a:solidFill>
              </a:rPr>
              <a:t>or </a:t>
            </a:r>
            <a:r>
              <a:rPr lang="en-CA" sz="2400" b="1" dirty="0">
                <a:solidFill>
                  <a:schemeClr val="tx1"/>
                </a:solidFill>
              </a:rPr>
              <a:t>if representing an organization. </a:t>
            </a:r>
            <a:endParaRPr lang="en-CA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n-CA" sz="2400" b="1" dirty="0" smtClean="0">
                <a:solidFill>
                  <a:schemeClr val="tx1"/>
                </a:solidFill>
              </a:rPr>
              <a:t>Please </a:t>
            </a:r>
            <a:r>
              <a:rPr lang="en-CA" sz="2400" b="1" dirty="0">
                <a:solidFill>
                  <a:schemeClr val="tx1"/>
                </a:solidFill>
              </a:rPr>
              <a:t>provide a resolution for community-based projects.</a:t>
            </a:r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45720" indent="0">
              <a:buNone/>
            </a:pPr>
            <a:endParaRPr lang="en-CA" dirty="0"/>
          </a:p>
          <a:p>
            <a:pPr marL="365760" lvl="1" indent="0">
              <a:buNone/>
            </a:pPr>
            <a:endParaRPr lang="en-CA" sz="1400" dirty="0"/>
          </a:p>
          <a:p>
            <a:pPr marL="36576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Application Form Question </a:t>
            </a:r>
            <a:r>
              <a:rPr lang="en-CA" b="1" dirty="0" smtClean="0"/>
              <a:t>#12</a:t>
            </a:r>
            <a:endParaRPr lang="en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18000" y="1350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11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What’s on the </a:t>
            </a:r>
            <a:r>
              <a:rPr lang="en-US" b="1" dirty="0" err="1"/>
              <a:t>Ungaluk</a:t>
            </a:r>
            <a:r>
              <a:rPr lang="en-US" b="1" dirty="0"/>
              <a:t> webpage</a:t>
            </a:r>
            <a:r>
              <a:rPr lang="en-US" b="1" dirty="0" smtClean="0"/>
              <a:t>?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67" y="1556792"/>
            <a:ext cx="8954382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878281"/>
          </a:xfrm>
        </p:spPr>
        <p:txBody>
          <a:bodyPr>
            <a:normAutofit/>
          </a:bodyPr>
          <a:lstStyle/>
          <a:p>
            <a:pPr lvl="1"/>
            <a:endParaRPr lang="en-CA" dirty="0" smtClean="0"/>
          </a:p>
          <a:p>
            <a:pPr lvl="1"/>
            <a:r>
              <a:rPr lang="en-CA" sz="2800" dirty="0" smtClean="0"/>
              <a:t>Application form</a:t>
            </a:r>
          </a:p>
          <a:p>
            <a:pPr lvl="1"/>
            <a:r>
              <a:rPr lang="en-CA" sz="2800" dirty="0" smtClean="0"/>
              <a:t>Guidelines</a:t>
            </a:r>
          </a:p>
          <a:p>
            <a:pPr lvl="1"/>
            <a:r>
              <a:rPr lang="en-CA" sz="2800" dirty="0" smtClean="0"/>
              <a:t>Information </a:t>
            </a:r>
            <a:r>
              <a:rPr lang="en-CA" sz="2800" dirty="0"/>
              <a:t>on what is crime prevention</a:t>
            </a:r>
          </a:p>
          <a:p>
            <a:pPr lvl="1"/>
            <a:r>
              <a:rPr lang="en-CA" sz="2800" dirty="0"/>
              <a:t>Information on other sources of funding</a:t>
            </a:r>
          </a:p>
          <a:p>
            <a:pPr lvl="1"/>
            <a:r>
              <a:rPr lang="en-CA" sz="2800" b="1" u="sng" dirty="0"/>
              <a:t>Examples of good crime prevention projects in other remote areas of Canada that you could adapt and apply for funding from </a:t>
            </a:r>
            <a:r>
              <a:rPr lang="en-CA" sz="2800" b="1" u="sng" dirty="0" err="1"/>
              <a:t>Ungaluk</a:t>
            </a:r>
            <a:endParaRPr lang="en-CA" sz="2800" b="1" u="sng" dirty="0"/>
          </a:p>
          <a:p>
            <a:pPr lvl="1"/>
            <a:r>
              <a:rPr lang="en-CA" sz="2800" dirty="0" smtClean="0"/>
              <a:t>Information </a:t>
            </a:r>
            <a:r>
              <a:rPr lang="en-CA" sz="2800" dirty="0"/>
              <a:t>on monitoring and </a:t>
            </a:r>
            <a:r>
              <a:rPr lang="en-CA" sz="2800" dirty="0" smtClean="0"/>
              <a:t>evaluation</a:t>
            </a:r>
            <a:endParaRPr lang="en-CA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What’s on the </a:t>
            </a:r>
            <a:r>
              <a:rPr lang="en-US" b="1" dirty="0" err="1"/>
              <a:t>Ungaluk</a:t>
            </a:r>
            <a:r>
              <a:rPr lang="en-US" b="1" dirty="0"/>
              <a:t> webpage</a:t>
            </a:r>
            <a:r>
              <a:rPr lang="en-US" b="1" dirty="0" smtClean="0"/>
              <a:t>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582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CA" altLang="en-US" dirty="0" smtClean="0"/>
              <a:t>Federal government</a:t>
            </a:r>
          </a:p>
          <a:p>
            <a:pPr marL="45720" indent="0">
              <a:buNone/>
            </a:pPr>
            <a:endParaRPr lang="en-CA" altLang="en-US" dirty="0"/>
          </a:p>
          <a:p>
            <a:pPr marL="45720" indent="0">
              <a:buNone/>
            </a:pPr>
            <a:r>
              <a:rPr lang="en-CA" altLang="en-US" b="1" dirty="0" smtClean="0"/>
              <a:t>1. Public Safety Canada - </a:t>
            </a:r>
            <a:r>
              <a:rPr lang="en-CA" altLang="en-US" b="1" dirty="0"/>
              <a:t>National Crime Prevention Centre (NCPC</a:t>
            </a:r>
            <a:r>
              <a:rPr lang="en-CA" altLang="en-US" b="1" dirty="0" smtClean="0"/>
              <a:t>)</a:t>
            </a:r>
          </a:p>
          <a:p>
            <a:r>
              <a:rPr lang="en-CA" altLang="en-US" dirty="0" smtClean="0"/>
              <a:t>Northern </a:t>
            </a:r>
            <a:r>
              <a:rPr lang="en-CA" altLang="en-US" dirty="0"/>
              <a:t>and Aboriginal Crime Prevention Fund (NACPF)</a:t>
            </a:r>
          </a:p>
          <a:p>
            <a:r>
              <a:rPr lang="en-CA" altLang="en-US" dirty="0"/>
              <a:t>Crime Prevention Action Fund (CPAF)</a:t>
            </a:r>
          </a:p>
          <a:p>
            <a:r>
              <a:rPr lang="en-CA" altLang="en-US" dirty="0"/>
              <a:t>Youth Gang Prevention Fund (YGPF)</a:t>
            </a:r>
          </a:p>
          <a:p>
            <a:r>
              <a:rPr lang="en-CA" altLang="en-US" dirty="0"/>
              <a:t>Communities at Risk: Security Infrastructure Program (SIP</a:t>
            </a:r>
            <a:r>
              <a:rPr lang="en-CA" altLang="en-US" dirty="0" smtClean="0"/>
              <a:t>)</a:t>
            </a:r>
          </a:p>
          <a:p>
            <a:endParaRPr lang="en-CA" altLang="en-US" dirty="0"/>
          </a:p>
          <a:p>
            <a:pPr marL="45720" indent="0">
              <a:buNone/>
            </a:pPr>
            <a:r>
              <a:rPr lang="en-US" b="1" dirty="0" smtClean="0"/>
              <a:t>2. Aboriginal </a:t>
            </a:r>
            <a:r>
              <a:rPr lang="en-US" b="1" dirty="0"/>
              <a:t>Affairs and Northern Development Canada (AANDC)</a:t>
            </a:r>
            <a:endParaRPr lang="en-US" dirty="0"/>
          </a:p>
          <a:p>
            <a:r>
              <a:rPr lang="en-US" dirty="0"/>
              <a:t>Family Violence Prevention Program (FVPP)</a:t>
            </a:r>
          </a:p>
          <a:p>
            <a:endParaRPr lang="en-CA" altLang="en-US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sources of funding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66582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95028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pPr marL="45720" indent="0" algn="ctr">
              <a:buNone/>
            </a:pPr>
            <a:r>
              <a:rPr lang="en-CA" dirty="0"/>
              <a:t>Quebec </a:t>
            </a:r>
            <a:r>
              <a:rPr lang="en-CA" dirty="0" smtClean="0"/>
              <a:t>Government</a:t>
            </a:r>
          </a:p>
          <a:p>
            <a:pPr marL="45720" indent="0">
              <a:buNone/>
            </a:pPr>
            <a:endParaRPr lang="en-CA" b="1" dirty="0"/>
          </a:p>
          <a:p>
            <a:pPr marL="45720" indent="0">
              <a:buNone/>
            </a:pPr>
            <a:r>
              <a:rPr lang="en-CA" b="1" dirty="0" smtClean="0"/>
              <a:t>1. </a:t>
            </a:r>
            <a:r>
              <a:rPr lang="en-CA" b="1" dirty="0" err="1" smtClean="0"/>
              <a:t>Secrétariat</a:t>
            </a:r>
            <a:r>
              <a:rPr lang="en-CA" b="1" dirty="0" smtClean="0"/>
              <a:t> </a:t>
            </a:r>
            <a:r>
              <a:rPr lang="en-CA" b="1" dirty="0"/>
              <a:t>aux affaires </a:t>
            </a:r>
            <a:r>
              <a:rPr lang="en-CA" b="1" dirty="0" err="1"/>
              <a:t>autochtones</a:t>
            </a:r>
            <a:r>
              <a:rPr lang="en-CA" b="1" dirty="0"/>
              <a:t> - Quebec </a:t>
            </a:r>
            <a:r>
              <a:rPr lang="en-US" b="1" dirty="0"/>
              <a:t>(Secretariat of Aboriginal Affairs) </a:t>
            </a:r>
          </a:p>
          <a:p>
            <a:pPr fontAlgn="b"/>
            <a:r>
              <a:rPr lang="en-CA" dirty="0"/>
              <a:t>The Aboriginal Initiatives Fund II (AIF II)</a:t>
            </a:r>
          </a:p>
          <a:p>
            <a:pPr marL="45720" indent="0" fontAlgn="b">
              <a:buNone/>
            </a:pPr>
            <a:endParaRPr lang="en-CA" dirty="0"/>
          </a:p>
          <a:p>
            <a:pPr marL="45720" indent="0" fontAlgn="b">
              <a:buNone/>
            </a:pPr>
            <a:r>
              <a:rPr lang="en-CA" b="1" dirty="0" smtClean="0"/>
              <a:t>2. </a:t>
            </a:r>
            <a:r>
              <a:rPr lang="en-US" b="1" dirty="0" smtClean="0"/>
              <a:t>Public </a:t>
            </a:r>
            <a:r>
              <a:rPr lang="en-US" b="1" dirty="0"/>
              <a:t>Safety </a:t>
            </a:r>
            <a:r>
              <a:rPr lang="en-US" b="1" dirty="0" smtClean="0"/>
              <a:t>Quebec</a:t>
            </a:r>
          </a:p>
          <a:p>
            <a:pPr fontAlgn="b"/>
            <a:r>
              <a:rPr lang="en-CA" dirty="0"/>
              <a:t>Crime Prevention Funding </a:t>
            </a:r>
            <a:r>
              <a:rPr lang="en-CA" dirty="0" smtClean="0"/>
              <a:t>Program</a:t>
            </a:r>
          </a:p>
          <a:p>
            <a:pPr fontAlgn="b"/>
            <a:endParaRPr lang="en-CA" dirty="0"/>
          </a:p>
          <a:p>
            <a:pPr fontAlgn="b"/>
            <a:endParaRPr lang="en-CA" dirty="0" smtClean="0"/>
          </a:p>
          <a:p>
            <a:pPr marL="45720" indent="0" algn="ctr" fontAlgn="b">
              <a:buNone/>
            </a:pPr>
            <a:r>
              <a:rPr lang="en-CA" dirty="0" smtClean="0"/>
              <a:t>Foundations</a:t>
            </a:r>
          </a:p>
          <a:p>
            <a:pPr marL="45720" indent="0" algn="ctr" fontAlgn="b">
              <a:buNone/>
            </a:pPr>
            <a:endParaRPr lang="en-CA" dirty="0" smtClean="0"/>
          </a:p>
          <a:p>
            <a:pPr marL="45720" indent="0" fontAlgn="b">
              <a:buNone/>
            </a:pPr>
            <a:r>
              <a:rPr lang="en-CA" b="1" dirty="0" smtClean="0"/>
              <a:t>1. McConnell Foundation (in Montreal)</a:t>
            </a:r>
            <a:endParaRPr lang="en-CA" b="1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sources of funding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96687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en-CA" sz="4400" dirty="0" smtClean="0"/>
              <a:t>Questions?</a:t>
            </a:r>
          </a:p>
          <a:p>
            <a:pPr marL="45720" indent="0" algn="ctr">
              <a:buNone/>
            </a:pPr>
            <a:endParaRPr lang="en-CA" sz="4400" dirty="0" smtClean="0"/>
          </a:p>
          <a:p>
            <a:pPr marL="45720" indent="0" algn="ctr">
              <a:buNone/>
            </a:pPr>
            <a:r>
              <a:rPr lang="en-CA" sz="4400" dirty="0" smtClean="0"/>
              <a:t>Comments?</a:t>
            </a:r>
          </a:p>
          <a:p>
            <a:pPr algn="ctr"/>
            <a:endParaRPr lang="en-CA" sz="4400" dirty="0"/>
          </a:p>
          <a:p>
            <a:pPr marL="45720" indent="0" algn="ctr">
              <a:buNone/>
            </a:pPr>
            <a:r>
              <a:rPr lang="en-CA" sz="4400" dirty="0" smtClean="0"/>
              <a:t>Thank you for coming! </a:t>
            </a:r>
            <a:r>
              <a:rPr lang="en-CA" sz="4400" dirty="0" err="1" smtClean="0"/>
              <a:t>Nakurmiik</a:t>
            </a:r>
            <a:r>
              <a:rPr lang="en-CA" sz="4400" dirty="0" smtClean="0"/>
              <a:t>!</a:t>
            </a:r>
            <a:endParaRPr lang="en-CA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42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3" y="1719070"/>
            <a:ext cx="8609380" cy="4950289"/>
          </a:xfrm>
        </p:spPr>
        <p:txBody>
          <a:bodyPr>
            <a:normAutofit/>
          </a:bodyPr>
          <a:lstStyle/>
          <a:p>
            <a:pPr lvl="1"/>
            <a:r>
              <a:rPr lang="en-CA" sz="2200" dirty="0" smtClean="0">
                <a:solidFill>
                  <a:schemeClr val="tx1"/>
                </a:solidFill>
              </a:rPr>
              <a:t>Your </a:t>
            </a:r>
            <a:r>
              <a:rPr lang="en-CA" sz="2200" dirty="0">
                <a:solidFill>
                  <a:schemeClr val="tx1"/>
                </a:solidFill>
              </a:rPr>
              <a:t>goal is really one of </a:t>
            </a:r>
            <a:r>
              <a:rPr lang="en-CA" sz="2200" dirty="0" err="1">
                <a:solidFill>
                  <a:schemeClr val="tx1"/>
                </a:solidFill>
              </a:rPr>
              <a:t>Ungaluk</a:t>
            </a:r>
            <a:r>
              <a:rPr lang="en-CA" sz="2200" dirty="0">
                <a:solidFill>
                  <a:schemeClr val="tx1"/>
                </a:solidFill>
              </a:rPr>
              <a:t> priority </a:t>
            </a:r>
            <a:r>
              <a:rPr lang="en-CA" sz="2200" dirty="0" smtClean="0">
                <a:solidFill>
                  <a:schemeClr val="tx1"/>
                </a:solidFill>
              </a:rPr>
              <a:t>goals. </a:t>
            </a:r>
          </a:p>
          <a:p>
            <a:pPr marL="365760" lvl="1" indent="0">
              <a:buNone/>
            </a:pPr>
            <a:r>
              <a:rPr lang="en-CA" sz="2200" dirty="0" smtClean="0">
                <a:solidFill>
                  <a:schemeClr val="tx1"/>
                </a:solidFill>
              </a:rPr>
              <a:t>#</a:t>
            </a:r>
            <a:r>
              <a:rPr lang="en-CA" sz="2200" dirty="0">
                <a:solidFill>
                  <a:schemeClr val="tx1"/>
                </a:solidFill>
              </a:rPr>
              <a:t>1 </a:t>
            </a:r>
            <a:r>
              <a:rPr lang="en-CA" sz="2200" dirty="0" smtClean="0">
                <a:solidFill>
                  <a:schemeClr val="tx1"/>
                </a:solidFill>
              </a:rPr>
              <a:t>priority </a:t>
            </a:r>
            <a:r>
              <a:rPr lang="en-CA" sz="2200" dirty="0">
                <a:solidFill>
                  <a:schemeClr val="tx1"/>
                </a:solidFill>
              </a:rPr>
              <a:t>goal: </a:t>
            </a:r>
            <a:r>
              <a:rPr lang="en-US" sz="2200" b="1" dirty="0">
                <a:solidFill>
                  <a:schemeClr val="tx1"/>
                </a:solidFill>
              </a:rPr>
              <a:t>To reduce substance(s) abuse and or addiction(s</a:t>
            </a:r>
            <a:r>
              <a:rPr lang="en-US" sz="2200" b="1" dirty="0" smtClean="0">
                <a:solidFill>
                  <a:schemeClr val="tx1"/>
                </a:solidFill>
              </a:rPr>
              <a:t>)</a:t>
            </a:r>
          </a:p>
          <a:p>
            <a:pPr lvl="1"/>
            <a:endParaRPr lang="en-CA" sz="2200" dirty="0">
              <a:solidFill>
                <a:schemeClr val="tx1"/>
              </a:solidFill>
            </a:endParaRPr>
          </a:p>
          <a:p>
            <a:pPr lvl="1"/>
            <a:r>
              <a:rPr lang="en-CA" sz="2200" dirty="0">
                <a:solidFill>
                  <a:schemeClr val="tx1"/>
                </a:solidFill>
              </a:rPr>
              <a:t>The project is </a:t>
            </a:r>
            <a:r>
              <a:rPr lang="en-CA" sz="2200" dirty="0" smtClean="0">
                <a:solidFill>
                  <a:schemeClr val="tx1"/>
                </a:solidFill>
              </a:rPr>
              <a:t>first</a:t>
            </a:r>
            <a:r>
              <a:rPr lang="en-CA" sz="2200" dirty="0">
                <a:solidFill>
                  <a:schemeClr val="tx1"/>
                </a:solidFill>
              </a:rPr>
              <a:t>, second or third-level crime </a:t>
            </a:r>
            <a:r>
              <a:rPr lang="en-CA" sz="2200" dirty="0" smtClean="0">
                <a:solidFill>
                  <a:schemeClr val="tx1"/>
                </a:solidFill>
              </a:rPr>
              <a:t>prevention.</a:t>
            </a:r>
          </a:p>
          <a:p>
            <a:pPr marL="365760" lvl="1" indent="0">
              <a:buNone/>
            </a:pPr>
            <a:endParaRPr lang="en-CA" sz="2200" dirty="0">
              <a:solidFill>
                <a:schemeClr val="tx1"/>
              </a:solidFill>
            </a:endParaRPr>
          </a:p>
          <a:p>
            <a:pPr lvl="1"/>
            <a:r>
              <a:rPr lang="en-CA" sz="2200" dirty="0">
                <a:solidFill>
                  <a:schemeClr val="tx1"/>
                </a:solidFill>
              </a:rPr>
              <a:t>Your target group is really ‘at-risk’, ‘in </a:t>
            </a:r>
            <a:r>
              <a:rPr lang="en-CA" sz="2200" dirty="0" smtClean="0">
                <a:solidFill>
                  <a:schemeClr val="tx1"/>
                </a:solidFill>
              </a:rPr>
              <a:t>difficulty’ </a:t>
            </a:r>
            <a:r>
              <a:rPr lang="en-CA" sz="2200" dirty="0">
                <a:solidFill>
                  <a:schemeClr val="tx1"/>
                </a:solidFill>
              </a:rPr>
              <a:t>or ‘gaining stability’. </a:t>
            </a:r>
            <a:endParaRPr lang="en-CA" sz="2200" dirty="0" smtClean="0">
              <a:solidFill>
                <a:schemeClr val="tx1"/>
              </a:solidFill>
            </a:endParaRPr>
          </a:p>
          <a:p>
            <a:pPr marL="365760" lvl="1" indent="0">
              <a:buNone/>
            </a:pPr>
            <a:r>
              <a:rPr lang="en-CA" sz="2200" dirty="0" smtClean="0">
                <a:solidFill>
                  <a:schemeClr val="tx1"/>
                </a:solidFill>
              </a:rPr>
              <a:t>#1 priority target group: </a:t>
            </a:r>
            <a:r>
              <a:rPr lang="en-CA" sz="2200" b="1" dirty="0" smtClean="0">
                <a:solidFill>
                  <a:schemeClr val="tx1"/>
                </a:solidFill>
              </a:rPr>
              <a:t>At-risk</a:t>
            </a:r>
          </a:p>
          <a:p>
            <a:pPr marL="365760" lvl="1" indent="0">
              <a:buNone/>
            </a:pPr>
            <a:endParaRPr lang="en-CA" sz="2200" dirty="0">
              <a:solidFill>
                <a:schemeClr val="tx1"/>
              </a:solidFill>
            </a:endParaRPr>
          </a:p>
          <a:p>
            <a:pPr lvl="1"/>
            <a:r>
              <a:rPr lang="en-CA" sz="2200" dirty="0" smtClean="0">
                <a:solidFill>
                  <a:schemeClr val="tx1"/>
                </a:solidFill>
              </a:rPr>
              <a:t>You </a:t>
            </a:r>
            <a:r>
              <a:rPr lang="en-CA" sz="2200" dirty="0">
                <a:solidFill>
                  <a:schemeClr val="tx1"/>
                </a:solidFill>
              </a:rPr>
              <a:t>can really recruit the target group you chose.</a:t>
            </a:r>
          </a:p>
          <a:p>
            <a:pPr marL="45720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How do projects get selected?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694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3" y="1719070"/>
            <a:ext cx="8609380" cy="4950289"/>
          </a:xfrm>
        </p:spPr>
        <p:txBody>
          <a:bodyPr>
            <a:normAutofit/>
          </a:bodyPr>
          <a:lstStyle/>
          <a:p>
            <a:pPr lvl="1"/>
            <a:r>
              <a:rPr lang="en-CA" sz="2200" dirty="0">
                <a:solidFill>
                  <a:schemeClr val="tx1"/>
                </a:solidFill>
              </a:rPr>
              <a:t>There is a real need for your project and you have information </a:t>
            </a:r>
            <a:r>
              <a:rPr lang="en-CA" sz="2200" dirty="0" smtClean="0">
                <a:solidFill>
                  <a:schemeClr val="tx1"/>
                </a:solidFill>
              </a:rPr>
              <a:t>to support it.</a:t>
            </a:r>
          </a:p>
          <a:p>
            <a:pPr lvl="1"/>
            <a:endParaRPr lang="en-CA" sz="2200" dirty="0">
              <a:solidFill>
                <a:schemeClr val="tx1"/>
              </a:solidFill>
            </a:endParaRPr>
          </a:p>
          <a:p>
            <a:pPr lvl="1"/>
            <a:r>
              <a:rPr lang="en-CA" sz="2200" dirty="0" smtClean="0">
                <a:solidFill>
                  <a:schemeClr val="tx1"/>
                </a:solidFill>
              </a:rPr>
              <a:t>You </a:t>
            </a:r>
            <a:r>
              <a:rPr lang="en-CA" sz="2200" dirty="0">
                <a:solidFill>
                  <a:schemeClr val="tx1"/>
                </a:solidFill>
              </a:rPr>
              <a:t>clearly explain the causes and </a:t>
            </a:r>
            <a:r>
              <a:rPr lang="en-CA" sz="2200" dirty="0" smtClean="0">
                <a:solidFill>
                  <a:schemeClr val="tx1"/>
                </a:solidFill>
              </a:rPr>
              <a:t>reasons.</a:t>
            </a:r>
          </a:p>
          <a:p>
            <a:pPr lvl="1"/>
            <a:endParaRPr lang="en-CA" sz="2200" dirty="0">
              <a:solidFill>
                <a:schemeClr val="tx1"/>
              </a:solidFill>
            </a:endParaRPr>
          </a:p>
          <a:p>
            <a:pPr lvl="1"/>
            <a:r>
              <a:rPr lang="en-CA" sz="2200" dirty="0">
                <a:solidFill>
                  <a:schemeClr val="tx1"/>
                </a:solidFill>
              </a:rPr>
              <a:t>Your project really fills a gap, and you can show us that</a:t>
            </a:r>
            <a:r>
              <a:rPr lang="en-CA" sz="2200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CA" sz="2200" dirty="0">
              <a:solidFill>
                <a:schemeClr val="tx1"/>
              </a:solidFill>
            </a:endParaRPr>
          </a:p>
          <a:p>
            <a:pPr lvl="1"/>
            <a:r>
              <a:rPr lang="en-CA" sz="2200" dirty="0">
                <a:solidFill>
                  <a:schemeClr val="tx1"/>
                </a:solidFill>
              </a:rPr>
              <a:t>There a component of Inuit Culture (traditional skills, language or values are integrated in the project).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How do projects get selected?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515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878281"/>
          </a:xfrm>
        </p:spPr>
        <p:txBody>
          <a:bodyPr>
            <a:normAutofit fontScale="92500"/>
          </a:bodyPr>
          <a:lstStyle/>
          <a:p>
            <a:pPr lvl="1"/>
            <a:endParaRPr lang="en-CA" sz="2400" dirty="0" smtClean="0"/>
          </a:p>
          <a:p>
            <a:pPr lvl="1"/>
            <a:r>
              <a:rPr lang="en-CA" sz="2400" dirty="0">
                <a:solidFill>
                  <a:schemeClr val="tx1"/>
                </a:solidFill>
              </a:rPr>
              <a:t>You </a:t>
            </a:r>
            <a:r>
              <a:rPr lang="en-CA" sz="2400" dirty="0" smtClean="0">
                <a:solidFill>
                  <a:schemeClr val="tx1"/>
                </a:solidFill>
              </a:rPr>
              <a:t>have long-term vision and present </a:t>
            </a:r>
            <a:r>
              <a:rPr lang="en-CA" sz="2400" dirty="0">
                <a:solidFill>
                  <a:schemeClr val="tx1"/>
                </a:solidFill>
              </a:rPr>
              <a:t>short, medium and long-term </a:t>
            </a:r>
            <a:r>
              <a:rPr lang="en-CA" sz="2400" dirty="0" smtClean="0">
                <a:solidFill>
                  <a:schemeClr val="tx1"/>
                </a:solidFill>
              </a:rPr>
              <a:t>results.</a:t>
            </a:r>
          </a:p>
          <a:p>
            <a:pPr lvl="1"/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CA" sz="2400" dirty="0" smtClean="0">
                <a:solidFill>
                  <a:schemeClr val="tx1"/>
                </a:solidFill>
              </a:rPr>
              <a:t>You </a:t>
            </a:r>
            <a:r>
              <a:rPr lang="en-CA" sz="2400" dirty="0">
                <a:solidFill>
                  <a:schemeClr val="tx1"/>
                </a:solidFill>
              </a:rPr>
              <a:t>have a complete work </a:t>
            </a:r>
            <a:r>
              <a:rPr lang="en-CA" sz="2400" dirty="0" smtClean="0">
                <a:solidFill>
                  <a:schemeClr val="tx1"/>
                </a:solidFill>
              </a:rPr>
              <a:t>plan. There is a clear and realistic link between objectives, risk factors, activities, results.</a:t>
            </a:r>
            <a:endParaRPr lang="en-CA" sz="2400" dirty="0">
              <a:solidFill>
                <a:schemeClr val="tx1"/>
              </a:solidFill>
            </a:endParaRPr>
          </a:p>
          <a:p>
            <a:pPr lvl="1"/>
            <a:endParaRPr lang="en-CA" sz="2400" dirty="0" smtClean="0">
              <a:solidFill>
                <a:schemeClr val="tx1"/>
              </a:solidFill>
            </a:endParaRPr>
          </a:p>
          <a:p>
            <a:pPr lvl="1"/>
            <a:r>
              <a:rPr lang="en-CA" sz="2400" dirty="0" smtClean="0">
                <a:solidFill>
                  <a:schemeClr val="tx1"/>
                </a:solidFill>
              </a:rPr>
              <a:t>You </a:t>
            </a:r>
            <a:r>
              <a:rPr lang="en-CA" sz="2400" dirty="0">
                <a:solidFill>
                  <a:schemeClr val="tx1"/>
                </a:solidFill>
              </a:rPr>
              <a:t>have more than 1 partner and you have letters from </a:t>
            </a:r>
            <a:r>
              <a:rPr lang="en-CA" sz="2400" dirty="0" smtClean="0">
                <a:solidFill>
                  <a:schemeClr val="tx1"/>
                </a:solidFill>
              </a:rPr>
              <a:t>partners.</a:t>
            </a:r>
          </a:p>
          <a:p>
            <a:pPr marL="365760" lvl="1" indent="0">
              <a:buNone/>
            </a:pPr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CA" sz="2400" dirty="0">
                <a:solidFill>
                  <a:schemeClr val="tx1"/>
                </a:solidFill>
              </a:rPr>
              <a:t>You have the organizational capacity to run the project.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How do projects get selected?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956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878281"/>
          </a:xfrm>
        </p:spPr>
        <p:txBody>
          <a:bodyPr>
            <a:normAutofit/>
          </a:bodyPr>
          <a:lstStyle/>
          <a:p>
            <a:pPr lvl="1"/>
            <a:r>
              <a:rPr lang="en-CA" sz="2400" dirty="0" smtClean="0">
                <a:solidFill>
                  <a:schemeClr val="tx1"/>
                </a:solidFill>
              </a:rPr>
              <a:t>You </a:t>
            </a:r>
            <a:r>
              <a:rPr lang="en-CA" sz="2400" dirty="0">
                <a:solidFill>
                  <a:schemeClr val="tx1"/>
                </a:solidFill>
              </a:rPr>
              <a:t>have other sources of </a:t>
            </a:r>
            <a:r>
              <a:rPr lang="en-CA" sz="2400" dirty="0" smtClean="0">
                <a:solidFill>
                  <a:schemeClr val="tx1"/>
                </a:solidFill>
              </a:rPr>
              <a:t>funding.</a:t>
            </a:r>
          </a:p>
          <a:p>
            <a:pPr lvl="1"/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CA" sz="2400" dirty="0">
                <a:solidFill>
                  <a:schemeClr val="tx1"/>
                </a:solidFill>
              </a:rPr>
              <a:t>Your budget </a:t>
            </a:r>
            <a:r>
              <a:rPr lang="en-CA" sz="2400" dirty="0" smtClean="0">
                <a:solidFill>
                  <a:schemeClr val="tx1"/>
                </a:solidFill>
              </a:rPr>
              <a:t>has breakdowns of expenses, </a:t>
            </a:r>
            <a:r>
              <a:rPr lang="en-CA" sz="2400" dirty="0">
                <a:solidFill>
                  <a:schemeClr val="tx1"/>
                </a:solidFill>
              </a:rPr>
              <a:t>follows the guidelines</a:t>
            </a:r>
            <a:r>
              <a:rPr lang="en-CA" sz="2400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CA" sz="2400" dirty="0">
                <a:solidFill>
                  <a:schemeClr val="tx1"/>
                </a:solidFill>
              </a:rPr>
              <a:t>You have a letter of support or resolution</a:t>
            </a:r>
            <a:r>
              <a:rPr lang="en-CA" sz="2400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CA" sz="2400" dirty="0">
              <a:solidFill>
                <a:schemeClr val="tx1"/>
              </a:solidFill>
            </a:endParaRPr>
          </a:p>
          <a:p>
            <a:pPr lvl="1"/>
            <a:r>
              <a:rPr lang="en-CA" sz="2400" dirty="0">
                <a:solidFill>
                  <a:schemeClr val="tx1"/>
                </a:solidFill>
              </a:rPr>
              <a:t>If funded in the past by </a:t>
            </a:r>
            <a:r>
              <a:rPr lang="en-CA" sz="2400" dirty="0" err="1">
                <a:solidFill>
                  <a:schemeClr val="tx1"/>
                </a:solidFill>
              </a:rPr>
              <a:t>Ungaluk</a:t>
            </a:r>
            <a:r>
              <a:rPr lang="en-CA" sz="2400" dirty="0">
                <a:solidFill>
                  <a:schemeClr val="tx1"/>
                </a:solidFill>
              </a:rPr>
              <a:t>, you have sent in all past reports and any outstanding </a:t>
            </a:r>
            <a:r>
              <a:rPr lang="en-CA" sz="2400" dirty="0" smtClean="0">
                <a:solidFill>
                  <a:schemeClr val="tx1"/>
                </a:solidFill>
              </a:rPr>
              <a:t>payments.</a:t>
            </a:r>
            <a:endParaRPr lang="en-CA" sz="2400" dirty="0">
              <a:solidFill>
                <a:schemeClr val="tx1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How do projects get selected?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278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2800" dirty="0">
              <a:solidFill>
                <a:schemeClr val="tx1"/>
              </a:solidFill>
            </a:endParaRPr>
          </a:p>
          <a:p>
            <a:r>
              <a:rPr lang="en-CA" sz="2800" dirty="0" smtClean="0">
                <a:solidFill>
                  <a:schemeClr val="tx1"/>
                </a:solidFill>
              </a:rPr>
              <a:t>We try to prioritize projects that focus on urgent needs</a:t>
            </a:r>
            <a:endParaRPr lang="en-CA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How do projects get selected?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3687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3765</TotalTime>
  <Words>2454</Words>
  <Application>Microsoft Office PowerPoint</Application>
  <PresentationFormat>On-screen Show (4:3)</PresentationFormat>
  <Paragraphs>570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MS Gothic</vt:lpstr>
      <vt:lpstr>Arial</vt:lpstr>
      <vt:lpstr>Calibri</vt:lpstr>
      <vt:lpstr>Franklin Gothic Medium</vt:lpstr>
      <vt:lpstr>Segoe UI</vt:lpstr>
      <vt:lpstr>Times New Roman</vt:lpstr>
      <vt:lpstr>Wingdings</vt:lpstr>
      <vt:lpstr>Wingdings 2</vt:lpstr>
      <vt:lpstr>Grid</vt:lpstr>
      <vt:lpstr>Ungaluk guidelines and  application form</vt:lpstr>
      <vt:lpstr>Your experience while filling out the ungaluk application form…</vt:lpstr>
      <vt:lpstr>timeline</vt:lpstr>
      <vt:lpstr>Key points from the guidelines</vt:lpstr>
      <vt:lpstr>How do projects get selected? </vt:lpstr>
      <vt:lpstr>How do projects get selected? </vt:lpstr>
      <vt:lpstr>How do projects get selected? </vt:lpstr>
      <vt:lpstr>How do projects get selected? </vt:lpstr>
      <vt:lpstr>How do projects get selected? </vt:lpstr>
      <vt:lpstr>Before you begin your application</vt:lpstr>
      <vt:lpstr>APPLICATION FORM</vt:lpstr>
      <vt:lpstr>Application Form Question #2</vt:lpstr>
      <vt:lpstr>Application Form Question #5</vt:lpstr>
      <vt:lpstr>Specific Objectives to reach ungaluk goals</vt:lpstr>
      <vt:lpstr>Specific Objectives to reach ungaluk goals</vt:lpstr>
      <vt:lpstr>Specific Objectives to reach ungaluk goals</vt:lpstr>
      <vt:lpstr>Specific Objectives to reach ungaluk goals</vt:lpstr>
      <vt:lpstr>Specific Objectives to reach ungaluk goals</vt:lpstr>
      <vt:lpstr>Specific Objectives to reach ungaluk goals</vt:lpstr>
      <vt:lpstr>Specific Objectives to reach ungaluk goals</vt:lpstr>
      <vt:lpstr>Application Form Question #8</vt:lpstr>
      <vt:lpstr>Application Form Question #9A</vt:lpstr>
      <vt:lpstr>I. How you will identify your target group, and how you will recruit your target group?  </vt:lpstr>
      <vt:lpstr>Application Form Question #9A</vt:lpstr>
      <vt:lpstr>Application Form Question #9b</vt:lpstr>
      <vt:lpstr>What is the need for this project?</vt:lpstr>
      <vt:lpstr>Application Form Question #9b</vt:lpstr>
      <vt:lpstr>Example response</vt:lpstr>
      <vt:lpstr>Application Form Question #9b</vt:lpstr>
      <vt:lpstr>Does the project fill a gap in terms of services or programs currently available?</vt:lpstr>
      <vt:lpstr>Application Form Question #9d</vt:lpstr>
      <vt:lpstr>D. Long-term impact and expected results</vt:lpstr>
      <vt:lpstr>D. Long-term impact and expected results</vt:lpstr>
      <vt:lpstr>EXAMPLE Response</vt:lpstr>
      <vt:lpstr>Application Form Question #9e</vt:lpstr>
      <vt:lpstr>Ungaluk criteria</vt:lpstr>
      <vt:lpstr>Application Form Question #10</vt:lpstr>
      <vt:lpstr>Step 3 : Fill out the Project description section</vt:lpstr>
      <vt:lpstr>Application Form Question #11</vt:lpstr>
      <vt:lpstr>PowerPoint Presentation</vt:lpstr>
      <vt:lpstr>Application Form Question #12</vt:lpstr>
      <vt:lpstr>What’s on the Ungaluk webpage?</vt:lpstr>
      <vt:lpstr>What’s on the Ungaluk webpage?</vt:lpstr>
      <vt:lpstr>Other sources of funding</vt:lpstr>
      <vt:lpstr>Other sources of funding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Vivien</dc:creator>
  <cp:lastModifiedBy>carlv</cp:lastModifiedBy>
  <cp:revision>150</cp:revision>
  <dcterms:created xsi:type="dcterms:W3CDTF">2015-02-20T21:05:19Z</dcterms:created>
  <dcterms:modified xsi:type="dcterms:W3CDTF">2015-04-20T22:05:40Z</dcterms:modified>
</cp:coreProperties>
</file>